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38" r:id="rId2"/>
    <p:sldId id="333" r:id="rId3"/>
    <p:sldId id="258" r:id="rId4"/>
    <p:sldId id="334" r:id="rId5"/>
    <p:sldId id="343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62" r:id="rId24"/>
    <p:sldId id="293" r:id="rId25"/>
  </p:sldIdLst>
  <p:sldSz cx="20104100" cy="11309350"/>
  <p:notesSz cx="20104100" cy="113093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90" userDrawn="1">
          <p15:clr>
            <a:srgbClr val="A4A3A4"/>
          </p15:clr>
        </p15:guide>
        <p15:guide id="2" pos="4412" userDrawn="1">
          <p15:clr>
            <a:srgbClr val="A4A3A4"/>
          </p15:clr>
        </p15:guide>
        <p15:guide id="3" pos="3356" userDrawn="1">
          <p15:clr>
            <a:srgbClr val="A4A3A4"/>
          </p15:clr>
        </p15:guide>
        <p15:guide id="4" orient="horz" pos="1930" userDrawn="1">
          <p15:clr>
            <a:srgbClr val="A4A3A4"/>
          </p15:clr>
        </p15:guide>
        <p15:guide id="5" pos="5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600CF"/>
    <a:srgbClr val="000049"/>
    <a:srgbClr val="007649"/>
    <a:srgbClr val="3BB24A"/>
    <a:srgbClr val="41AEB9"/>
    <a:srgbClr val="004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56"/>
    <p:restoredTop sz="94794"/>
  </p:normalViewPr>
  <p:slideViewPr>
    <p:cSldViewPr>
      <p:cViewPr varScale="1">
        <p:scale>
          <a:sx n="42" d="100"/>
          <a:sy n="42" d="100"/>
        </p:scale>
        <p:origin x="1098" y="54"/>
      </p:cViewPr>
      <p:guideLst>
        <p:guide orient="horz" pos="2890"/>
        <p:guide pos="4412"/>
        <p:guide pos="3356"/>
        <p:guide orient="horz" pos="1930"/>
        <p:guide pos="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6232AE16-593A-084A-AE56-976917A88A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/>
              <a:t>HOLA MMMM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E102085-EF4C-574C-B99B-4D289E6812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DBF7D-D20A-B544-90BD-57D5BF7C87E8}" type="datetimeFigureOut">
              <a:rPr lang="es-ES" smtClean="0"/>
              <a:pPr/>
              <a:t>20/06/2022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E9F2446-BDD9-D349-AD61-3B84319DC0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397E52B-20D5-2243-B319-76399858A6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F6C18-9B6E-1745-8344-C52F8878C1F5}" type="slidenum">
              <a:rPr lang="es-ES" smtClean="0"/>
              <a:pPr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55959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/>
              <a:t>HOLA MMMM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16C47-FF5B-6F4F-82F8-26054FF3D88F}" type="datetimeFigureOut">
              <a:rPr lang="es-ES" smtClean="0"/>
              <a:pPr/>
              <a:t>20/06/2022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4BBDE-28FB-9B42-80BD-02D6F30045FB}" type="slidenum">
              <a:rPr lang="es-ES" smtClean="0"/>
              <a:pPr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383054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s-ES"/>
              <a:t>HOLA MMMM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4BBDE-28FB-9B42-80BD-02D6F30045FB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1868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u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s-ES"/>
              <a:t>HOLA MMMM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4BBDE-28FB-9B42-80BD-02D6F30045FB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622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s-ES"/>
              <a:t>HOLA MMMM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4BBDE-28FB-9B42-80BD-02D6F30045FB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182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u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s-ES"/>
              <a:t>HOLA MMMM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4BBDE-28FB-9B42-80BD-02D6F30045FB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3859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u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s-ES"/>
              <a:t>HOLA MMMM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4BBDE-28FB-9B42-80BD-02D6F30045FB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11457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u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s-ES"/>
              <a:t>HOLA MMMM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4BBDE-28FB-9B42-80BD-02D6F30045FB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45554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s-ES"/>
              <a:t>HOLA MMMM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4BBDE-28FB-9B42-80BD-02D6F30045FB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44997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u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s-ES"/>
              <a:t>HOLA MMMM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4BBDE-28FB-9B42-80BD-02D6F30045FB}" type="slidenum">
              <a:rPr lang="es-ES" smtClean="0"/>
              <a:pPr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5644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u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s-ES"/>
              <a:t>HOLA MMMM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4BBDE-28FB-9B42-80BD-02D6F30045FB}" type="slidenum">
              <a:rPr lang="es-ES" smtClean="0"/>
              <a:pPr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16474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s-ES"/>
              <a:t>HOLA MMMM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4BBDE-28FB-9B42-80BD-02D6F30045FB}" type="slidenum">
              <a:rPr lang="es-ES" smtClean="0"/>
              <a:pPr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97016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u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s-ES"/>
              <a:t>HOLA MMMM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4BBDE-28FB-9B42-80BD-02D6F30045FB}" type="slidenum">
              <a:rPr lang="es-ES" smtClean="0"/>
              <a:pPr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8914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u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s-ES"/>
              <a:t>HOLA MMMM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4BBDE-28FB-9B42-80BD-02D6F30045FB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81849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u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s-ES"/>
              <a:t>HOLA MMMM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4BBDE-28FB-9B42-80BD-02D6F30045FB}" type="slidenum">
              <a:rPr lang="es-ES" smtClean="0"/>
              <a:pPr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5611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u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s-ES"/>
              <a:t>HOLA MMMM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4BBDE-28FB-9B42-80BD-02D6F30045FB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4925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s-ES"/>
              <a:t>HOLA MMMM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4BBDE-28FB-9B42-80BD-02D6F30045FB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7177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u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s-ES"/>
              <a:t>HOLA MMMM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4BBDE-28FB-9B42-80BD-02D6F30045FB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9739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u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s-ES"/>
              <a:t>HOLA MMMM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4BBDE-28FB-9B42-80BD-02D6F30045FB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2112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u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s-ES"/>
              <a:t>HOLA MMMM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4BBDE-28FB-9B42-80BD-02D6F30045FB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4792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s-ES"/>
              <a:t>HOLA MMMM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4BBDE-28FB-9B42-80BD-02D6F30045FB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2206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u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s-ES"/>
              <a:t>HOLA MMMM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4BBDE-28FB-9B42-80BD-02D6F30045FB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009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46D3C50F-25BE-AD9B-1BC7-0A905DB2CF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0097750" cy="1130935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F877CE80-8230-6D4D-85A7-163E4C5C157E}"/>
              </a:ext>
            </a:extLst>
          </p:cNvPr>
          <p:cNvSpPr txBox="1"/>
          <p:nvPr userDrawn="1"/>
        </p:nvSpPr>
        <p:spPr>
          <a:xfrm>
            <a:off x="-804672" y="-12801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F2ED677-5DD2-79FF-218A-D841794179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627535" y="998"/>
            <a:ext cx="3470215" cy="9372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46D3C50F-25BE-AD9B-1BC7-0A905DB2CF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350" y="0"/>
            <a:ext cx="20110450" cy="1130935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F877CE80-8230-6D4D-85A7-163E4C5C157E}"/>
              </a:ext>
            </a:extLst>
          </p:cNvPr>
          <p:cNvSpPr txBox="1"/>
          <p:nvPr userDrawn="1"/>
        </p:nvSpPr>
        <p:spPr>
          <a:xfrm>
            <a:off x="-804672" y="-12801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3BE75E8-7050-2F35-2DA3-F78777E557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6350" y="998"/>
            <a:ext cx="3470215" cy="93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29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77085" y="1844675"/>
            <a:ext cx="18020665" cy="7298055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‹zk.›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350" b="0" i="0">
                <a:solidFill>
                  <a:srgbClr val="004A63"/>
                </a:solidFill>
                <a:latin typeface="EHUSans"/>
                <a:cs typeface="EHU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4499" y="3127542"/>
            <a:ext cx="7179945" cy="73507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0" i="0">
                <a:solidFill>
                  <a:srgbClr val="41AEB9"/>
                </a:solidFill>
                <a:latin typeface="EHUSans"/>
                <a:cs typeface="EHU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102175" y="1909751"/>
            <a:ext cx="8916669" cy="7637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1" i="0">
                <a:solidFill>
                  <a:srgbClr val="41AEB9"/>
                </a:solidFill>
                <a:latin typeface="EHUSans"/>
                <a:cs typeface="EHUSans"/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350" b="0" i="0">
                <a:solidFill>
                  <a:srgbClr val="004A63"/>
                </a:solidFill>
                <a:latin typeface="EHUSans"/>
                <a:cs typeface="EHU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CD25BC6-A799-A0D5-86E1-5F278D697A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0104100" cy="113093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6/20/2022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‹zk.›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714601" y="4451799"/>
            <a:ext cx="1482090" cy="130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350" b="0" i="0">
                <a:solidFill>
                  <a:srgbClr val="004A63"/>
                </a:solidFill>
                <a:latin typeface="EHUSans"/>
                <a:cs typeface="EHU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99442" y="2836561"/>
            <a:ext cx="18020665" cy="7298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‹zk.›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2" r:id="rId3"/>
    <p:sldLayoutId id="2147483663" r:id="rId4"/>
    <p:sldLayoutId id="2147483664" r:id="rId5"/>
    <p:sldLayoutId id="2147483665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k.es/" TargetMode="External"/><Relationship Id="rId2" Type="http://schemas.openxmlformats.org/officeDocument/2006/relationships/hyperlink" Target="mailto:info@uik.es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extLst>
              <a:ext uri="{FF2B5EF4-FFF2-40B4-BE49-F238E27FC236}">
                <a16:creationId xmlns:a16="http://schemas.microsoft.com/office/drawing/2014/main" id="{64B46FF1-D6E6-074A-B845-6A1D093554CB}"/>
              </a:ext>
            </a:extLst>
          </p:cNvPr>
          <p:cNvSpPr txBox="1">
            <a:spLocks/>
          </p:cNvSpPr>
          <p:nvPr/>
        </p:nvSpPr>
        <p:spPr>
          <a:xfrm>
            <a:off x="1212850" y="1311275"/>
            <a:ext cx="18211800" cy="998606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8350" b="0" i="0">
                <a:solidFill>
                  <a:srgbClr val="004A63"/>
                </a:solidFill>
                <a:latin typeface="EHUSans"/>
                <a:ea typeface="+mj-ea"/>
                <a:cs typeface="EHUSans"/>
              </a:defRPr>
            </a:lvl1pPr>
          </a:lstStyle>
          <a:p>
            <a:pPr marL="12700">
              <a:spcBef>
                <a:spcPts val="90"/>
              </a:spcBef>
              <a:tabLst>
                <a:tab pos="5195570" algn="l"/>
              </a:tabLst>
            </a:pPr>
            <a:r>
              <a:rPr lang="es-ES" sz="4800" b="1" kern="0"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 DE BIENESTAR E INMIGRACIÓN:</a:t>
            </a:r>
          </a:p>
          <a:p>
            <a:pPr marL="12700">
              <a:spcBef>
                <a:spcPts val="90"/>
              </a:spcBef>
              <a:tabLst>
                <a:tab pos="5195570" algn="l"/>
              </a:tabLst>
            </a:pPr>
            <a:endParaRPr lang="es-ES" sz="4800" b="1" kern="0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90"/>
              </a:spcBef>
              <a:tabLst>
                <a:tab pos="5195570" algn="l"/>
              </a:tabLst>
            </a:pPr>
            <a:r>
              <a:rPr lang="es-ES" sz="4800" b="1" kern="0"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RETOS DE FUTURO</a:t>
            </a:r>
          </a:p>
          <a:p>
            <a:pPr marL="12700">
              <a:spcBef>
                <a:spcPts val="90"/>
              </a:spcBef>
              <a:tabLst>
                <a:tab pos="5195570" algn="l"/>
              </a:tabLst>
            </a:pPr>
            <a:endParaRPr lang="es-ES" sz="4800" b="1" kern="0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90"/>
              </a:spcBef>
              <a:tabLst>
                <a:tab pos="5195570" algn="l"/>
              </a:tabLst>
            </a:pPr>
            <a:endParaRPr lang="es-ES" sz="4800" b="1" kern="0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90"/>
              </a:spcBef>
              <a:tabLst>
                <a:tab pos="5195570" algn="l"/>
              </a:tabLst>
            </a:pPr>
            <a:endParaRPr lang="es-ES" sz="4800" b="1" kern="0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90"/>
              </a:spcBef>
              <a:tabLst>
                <a:tab pos="5195570" algn="l"/>
              </a:tabLst>
            </a:pPr>
            <a:r>
              <a:rPr lang="es-ES" sz="4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ONGIZATE ESTATUA ETA IMMIGRAZIOA: </a:t>
            </a:r>
          </a:p>
          <a:p>
            <a:pPr marL="12700">
              <a:spcBef>
                <a:spcPts val="90"/>
              </a:spcBef>
              <a:tabLst>
                <a:tab pos="5195570" algn="l"/>
              </a:tabLst>
            </a:pPr>
            <a:endParaRPr lang="es-ES" sz="48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90"/>
              </a:spcBef>
              <a:tabLst>
                <a:tab pos="5195570" algn="l"/>
              </a:tabLst>
            </a:pPr>
            <a:r>
              <a:rPr lang="es-ES" sz="4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ETORKIZUNEKO ERRONKAK</a:t>
            </a:r>
            <a:endParaRPr lang="eu-ES" sz="4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90"/>
              </a:spcBef>
              <a:tabLst>
                <a:tab pos="5195570" algn="l"/>
              </a:tabLst>
            </a:pPr>
            <a:endParaRPr lang="es-ES" sz="8550" b="1" kern="0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90"/>
              </a:spcBef>
              <a:tabLst>
                <a:tab pos="5195570" algn="l"/>
              </a:tabLst>
            </a:pPr>
            <a:endParaRPr lang="es-ES" sz="8550" b="1" kern="0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90"/>
              </a:spcBef>
              <a:tabLst>
                <a:tab pos="5195570" algn="l"/>
              </a:tabLst>
            </a:pPr>
            <a:r>
              <a:rPr lang="es-ES" sz="3600" b="1" kern="0"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Iñigo Lamarca Iturbe</a:t>
            </a:r>
          </a:p>
        </p:txBody>
      </p:sp>
    </p:spTree>
    <p:extLst>
      <p:ext uri="{BB962C8B-B14F-4D97-AF65-F5344CB8AC3E}">
        <p14:creationId xmlns:p14="http://schemas.microsoft.com/office/powerpoint/2010/main" val="406386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5">
            <a:extLst>
              <a:ext uri="{FF2B5EF4-FFF2-40B4-BE49-F238E27FC236}">
                <a16:creationId xmlns:a16="http://schemas.microsoft.com/office/drawing/2014/main" id="{DB366546-D4EE-E34A-B0FA-2AB887283D72}"/>
              </a:ext>
            </a:extLst>
          </p:cNvPr>
          <p:cNvSpPr txBox="1"/>
          <p:nvPr/>
        </p:nvSpPr>
        <p:spPr>
          <a:xfrm>
            <a:off x="908050" y="244475"/>
            <a:ext cx="17526000" cy="17632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endParaRPr lang="es-ES" sz="3200" spc="25" dirty="0">
              <a:latin typeface="EHUSans" panose="02000503050000020004" pitchFamily="2" charset="0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3200" b="1" spc="25" dirty="0">
                <a:latin typeface="EHUSans"/>
              </a:rPr>
              <a:t>POR OTRA PARTE, EL FLUJO DE LAS PERSONAS INMIGRANTES Y DE AQUELLAS QUE BUSCAN REFUGIO HA AUMENTADO EN LOS ÚLTIMOS AÑOS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3200" b="1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3200" b="1" spc="25" dirty="0">
                <a:latin typeface="EHUSans"/>
              </a:rPr>
              <a:t>SE HAN INCREMENTADO, ASIMISMO, LAS ACCIONES Y POSICIONES A FAVOR DE LOS DERECHOS HUMANOS DE ESAS PERSONAS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3200" b="1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3200" b="1" spc="25" dirty="0">
                <a:latin typeface="EHUSans"/>
              </a:rPr>
              <a:t>Y ESTÁN AUMENTANDO LAS NECESIDADES DEL MERCADO PARA CONTRATAR PERSONAS INMIGRANTES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3200" b="1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3200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3200" spc="25" dirty="0">
                <a:latin typeface="EHUSans"/>
              </a:rPr>
              <a:t>BESTETIK, IGO EGIN DA AZKEN URTEOTAN PERTSONA MIGRATZAILEEN ETA ERREFUXIATUEN KOPURUA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3200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3200" spc="25" dirty="0">
                <a:latin typeface="EHUSans"/>
              </a:rPr>
              <a:t>IGO EGIN DIRA, HALABER, PERTSONA HORIEN GIZA ESKUBIDEEN ALDEKO EKINTZAK ETA JARRERAK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3200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3200" spc="25" dirty="0">
                <a:latin typeface="EHUSans"/>
              </a:rPr>
              <a:t>ETA PERTSONA MIGRATZAILEAK KONTRATATZEKO MERKATUAREN BEHARREK ERE GORA EGIN DUTE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</p:txBody>
      </p:sp>
    </p:spTree>
    <p:extLst>
      <p:ext uri="{BB962C8B-B14F-4D97-AF65-F5344CB8AC3E}">
        <p14:creationId xmlns:p14="http://schemas.microsoft.com/office/powerpoint/2010/main" val="299834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2508250" y="4740275"/>
            <a:ext cx="1462151" cy="147732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0" spc="1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s-ES" sz="9500" spc="-84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95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title" idx="4294967295"/>
          </p:nvPr>
        </p:nvSpPr>
        <p:spPr>
          <a:xfrm>
            <a:off x="7613650" y="2073275"/>
            <a:ext cx="10515600" cy="66601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/>
            <a:r>
              <a:rPr lang="es-ES" sz="5400" b="1" spc="5" dirty="0">
                <a:latin typeface="Arial" panose="020B0604020202020204" pitchFamily="34" charset="0"/>
                <a:cs typeface="Arial" panose="020B0604020202020204" pitchFamily="34" charset="0"/>
              </a:rPr>
              <a:t>¿DE QUIÉN ES LA TIERRA? NOTAS SOBRE LA INMIGRACIÓN A LO LARGO DE LA HISTORIA</a:t>
            </a:r>
            <a:br>
              <a:rPr lang="es-ES" sz="5400" b="1" spc="5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5400" b="1" spc="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5400" spc="5" dirty="0">
                <a:latin typeface="Arial" panose="020B0604020202020204" pitchFamily="34" charset="0"/>
                <a:cs typeface="Arial" panose="020B0604020202020204" pitchFamily="34" charset="0"/>
              </a:rPr>
              <a:t>NORENA DA LURRA? IMMIGRAZIOA HISTORIAN ZEHAR. OHAR BATZUK</a:t>
            </a:r>
            <a:endParaRPr lang="es-E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13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5">
            <a:extLst>
              <a:ext uri="{FF2B5EF4-FFF2-40B4-BE49-F238E27FC236}">
                <a16:creationId xmlns:a16="http://schemas.microsoft.com/office/drawing/2014/main" id="{DB366546-D4EE-E34A-B0FA-2AB887283D72}"/>
              </a:ext>
            </a:extLst>
          </p:cNvPr>
          <p:cNvSpPr txBox="1"/>
          <p:nvPr/>
        </p:nvSpPr>
        <p:spPr>
          <a:xfrm>
            <a:off x="908050" y="244475"/>
            <a:ext cx="18059400" cy="1656594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endParaRPr lang="es-ES" sz="3200" spc="25" dirty="0">
              <a:latin typeface="EHUSans" panose="02000503050000020004" pitchFamily="2" charset="0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b="1" spc="25" dirty="0">
                <a:latin typeface="EHUSans"/>
              </a:rPr>
              <a:t>LOS MOVIMIENTOS DE POBLACIÓN Y MIGRATORIOS HAN EXISTIDO DESDE LA ÉPOCA DEL HOMO SAPIENS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b="1" spc="25" dirty="0">
                <a:latin typeface="EHUSans"/>
              </a:rPr>
              <a:t>LAS COLONIZACIONES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b="1" spc="25" dirty="0">
                <a:latin typeface="EHUSans"/>
              </a:rPr>
              <a:t>LOS VASCOS A AMÉRICA, LOS ESPAÑOLES A ALEMANIA, ETC.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spc="25" dirty="0">
                <a:latin typeface="EHUSans"/>
              </a:rPr>
              <a:t>POPULAZIO ETA IMMIGRAZIO-MUGIMENDUAK HOMO SAPIENSEN GARAITIK EGON DIRA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spc="25" dirty="0">
                <a:latin typeface="EHUSans"/>
              </a:rPr>
              <a:t>KOLONIZAZIOAK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spc="25" dirty="0">
                <a:latin typeface="EHUSans"/>
              </a:rPr>
              <a:t>EUSKALDUNAK AMERIKETARA, ESPAINIARRAK ALEMANIARA, ETA ABAR</a:t>
            </a:r>
            <a:r>
              <a:rPr lang="es-ES" sz="4000" b="1" spc="25" dirty="0">
                <a:latin typeface="EHUSans"/>
              </a:rPr>
              <a:t>.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</p:txBody>
      </p:sp>
    </p:spTree>
    <p:extLst>
      <p:ext uri="{BB962C8B-B14F-4D97-AF65-F5344CB8AC3E}">
        <p14:creationId xmlns:p14="http://schemas.microsoft.com/office/powerpoint/2010/main" val="248619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5">
            <a:extLst>
              <a:ext uri="{FF2B5EF4-FFF2-40B4-BE49-F238E27FC236}">
                <a16:creationId xmlns:a16="http://schemas.microsoft.com/office/drawing/2014/main" id="{DB366546-D4EE-E34A-B0FA-2AB887283D72}"/>
              </a:ext>
            </a:extLst>
          </p:cNvPr>
          <p:cNvSpPr txBox="1"/>
          <p:nvPr/>
        </p:nvSpPr>
        <p:spPr>
          <a:xfrm>
            <a:off x="908050" y="244475"/>
            <a:ext cx="18059400" cy="1511272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endParaRPr lang="es-ES" sz="3200" spc="25" dirty="0">
              <a:latin typeface="EHUSans" panose="02000503050000020004" pitchFamily="2" charset="0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r>
              <a:rPr lang="es-ES" sz="4000" b="1" spc="25" dirty="0">
                <a:latin typeface="EHUSans"/>
              </a:rPr>
              <a:t>EL CAMBIO DE PARADIGMA CON EL SURGIMIENTO DE LOS ESTADOS Y LAS FRONTERAS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r>
              <a:rPr lang="es-ES" sz="4000" b="1" spc="25" dirty="0">
                <a:latin typeface="EHUSans"/>
              </a:rPr>
              <a:t>¿CUÁNTAS PERSONAS INMIGRANTES HAY?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r>
              <a:rPr lang="es-ES" sz="4000" b="1" spc="25" dirty="0">
                <a:latin typeface="EHUSans"/>
              </a:rPr>
              <a:t>¿SON LOS BRITÁNICOS INMIGRANTES EN LA COSTA DEL SOL?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r>
              <a:rPr lang="es-ES" sz="4000" spc="25" dirty="0">
                <a:latin typeface="EHUSans"/>
              </a:rPr>
              <a:t>ESTATUAK ETA MUGAK SORTZEAK PARADIGMAK ALDATU ZITUEN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r>
              <a:rPr lang="es-ES" sz="4000" spc="25" dirty="0">
                <a:latin typeface="EHUSans"/>
              </a:rPr>
              <a:t>ZENBAT PERTSONA MIGRATZAILE DAUDE?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r>
              <a:rPr lang="es-ES" sz="4000" spc="25" dirty="0">
                <a:latin typeface="EHUSans"/>
              </a:rPr>
              <a:t>MIGRATZAILEAK AL DIRA COSTA DEL SOLEN DAUDEN BRITANIARRAK?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</p:txBody>
      </p:sp>
    </p:spTree>
    <p:extLst>
      <p:ext uri="{BB962C8B-B14F-4D97-AF65-F5344CB8AC3E}">
        <p14:creationId xmlns:p14="http://schemas.microsoft.com/office/powerpoint/2010/main" val="245758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2508250" y="4740275"/>
            <a:ext cx="1462151" cy="147732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0" spc="1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s-ES" sz="9500" spc="-84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sz="95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title" idx="4294967295"/>
          </p:nvPr>
        </p:nvSpPr>
        <p:spPr>
          <a:xfrm>
            <a:off x="6623050" y="2149475"/>
            <a:ext cx="12115800" cy="99533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/>
            <a:r>
              <a:rPr lang="es-ES" sz="4400" b="1" spc="-5" dirty="0">
                <a:latin typeface="Arial" panose="020B0604020202020204" pitchFamily="34" charset="0"/>
                <a:cs typeface="Arial" panose="020B0604020202020204" pitchFamily="34" charset="0"/>
              </a:rPr>
              <a:t>EL RECHAZO A LA INMIGRACIÓN: DE LA COLONIZACIÓN A LA EXTREMA DERECHA XENÓFOBA, PASANDO POR LOS CHOQUES CULTURALES</a:t>
            </a:r>
            <a:br>
              <a:rPr lang="es-ES" sz="4400" b="1" spc="-5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4400" b="1" spc="-5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4400" b="1" spc="-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4400" spc="-5" dirty="0">
                <a:latin typeface="Arial" panose="020B0604020202020204" pitchFamily="34" charset="0"/>
                <a:cs typeface="Arial" panose="020B0604020202020204" pitchFamily="34" charset="0"/>
              </a:rPr>
              <a:t>IMMIGRAZIOAREN GAITZESPENA: KOLONIZAZIOTIK ESKUIN MUTUR XENOFOBORA, ETA TALKA KULTURALAK ERDIAN </a:t>
            </a:r>
            <a:br>
              <a:rPr lang="es-ES" sz="4400" spc="-5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4400" b="1" spc="-5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5400" b="1" spc="-5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5400" b="1" spc="-5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42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5">
            <a:extLst>
              <a:ext uri="{FF2B5EF4-FFF2-40B4-BE49-F238E27FC236}">
                <a16:creationId xmlns:a16="http://schemas.microsoft.com/office/drawing/2014/main" id="{DB366546-D4EE-E34A-B0FA-2AB887283D72}"/>
              </a:ext>
            </a:extLst>
          </p:cNvPr>
          <p:cNvSpPr txBox="1"/>
          <p:nvPr/>
        </p:nvSpPr>
        <p:spPr>
          <a:xfrm>
            <a:off x="908050" y="244475"/>
            <a:ext cx="18059400" cy="1436688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endParaRPr lang="es-ES" sz="3200" spc="25" dirty="0">
              <a:latin typeface="EHUSans" panose="02000503050000020004" pitchFamily="2" charset="0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b="1" spc="25" dirty="0">
                <a:latin typeface="EHUSans"/>
              </a:rPr>
              <a:t>LOS CHOQUES CULTURALES EN EUSKADI. LOS MAQUETOS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b="1" spc="25" dirty="0">
                <a:latin typeface="EHUSans"/>
              </a:rPr>
              <a:t>LA NECESIDAD DE MANO DE OBRA FUE MÁS FUERTE. LA MARGEN DERECHA Y LA MARGEN IZQUIERDA DEL NERVIÓN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spc="25" dirty="0">
                <a:latin typeface="EHUSans"/>
              </a:rPr>
              <a:t>TALKA KULTURALAK EUSKADIN. MAKETOAK.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spc="25" dirty="0">
                <a:latin typeface="EHUSans"/>
              </a:rPr>
              <a:t>LANGILEAK HARTZEKO BEHARRAK INDAR HANDIAGOA IZAN ZUEN.  NERBIOI IBAIAREN EZKERRALDEA ETA ESKUINALDEA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</p:txBody>
      </p:sp>
    </p:spTree>
    <p:extLst>
      <p:ext uri="{BB962C8B-B14F-4D97-AF65-F5344CB8AC3E}">
        <p14:creationId xmlns:p14="http://schemas.microsoft.com/office/powerpoint/2010/main" val="372862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5">
            <a:extLst>
              <a:ext uri="{FF2B5EF4-FFF2-40B4-BE49-F238E27FC236}">
                <a16:creationId xmlns:a16="http://schemas.microsoft.com/office/drawing/2014/main" id="{DB366546-D4EE-E34A-B0FA-2AB887283D72}"/>
              </a:ext>
            </a:extLst>
          </p:cNvPr>
          <p:cNvSpPr txBox="1"/>
          <p:nvPr/>
        </p:nvSpPr>
        <p:spPr>
          <a:xfrm>
            <a:off x="908050" y="244475"/>
            <a:ext cx="18059400" cy="143412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endParaRPr lang="es-ES" sz="3200" spc="25" dirty="0">
              <a:latin typeface="EHUSans" panose="02000503050000020004" pitchFamily="2" charset="0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b="1" spc="25" dirty="0">
                <a:latin typeface="EHUSans"/>
              </a:rPr>
              <a:t>LA CRISIS DEL ESTADO SOCIAL INCREMENTA EL RECHAZO. “ME QUITAN EL TRABAJO Y LAS AYUDAS SOCIALES”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b="1" spc="25" dirty="0">
                <a:latin typeface="EHUSans"/>
              </a:rPr>
              <a:t>PERO ALGUNOS SECTORES DE LA ECONOMÍA Y ALGUNOS SERVICIOS NECESITAN MANO DE OBRA INMIGRANTE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spc="25" dirty="0">
                <a:latin typeface="EHUSans"/>
              </a:rPr>
              <a:t>ESTATU SOZIALAREN KRISIAK ARBUIOA AREAGOTU EGITEN DU. “LANA ETA GIZARTE-LAGUNTZAK KENTZEN DIZKIDATE”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spc="25" dirty="0">
                <a:latin typeface="EHUSans"/>
              </a:rPr>
              <a:t>BAINA EKONOMIAREN SEKTORE BATZUEK ETA ZENBAIT ZERBITZUK LANGILE MIGRATZAILEAK BEHAR DITUZTE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</p:txBody>
      </p:sp>
    </p:spTree>
    <p:extLst>
      <p:ext uri="{BB962C8B-B14F-4D97-AF65-F5344CB8AC3E}">
        <p14:creationId xmlns:p14="http://schemas.microsoft.com/office/powerpoint/2010/main" val="122484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5">
            <a:extLst>
              <a:ext uri="{FF2B5EF4-FFF2-40B4-BE49-F238E27FC236}">
                <a16:creationId xmlns:a16="http://schemas.microsoft.com/office/drawing/2014/main" id="{DB366546-D4EE-E34A-B0FA-2AB887283D72}"/>
              </a:ext>
            </a:extLst>
          </p:cNvPr>
          <p:cNvSpPr txBox="1"/>
          <p:nvPr/>
        </p:nvSpPr>
        <p:spPr>
          <a:xfrm>
            <a:off x="908050" y="244475"/>
            <a:ext cx="18059400" cy="150932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endParaRPr lang="es-ES" sz="3200" spc="25" dirty="0">
              <a:latin typeface="EHUSans" panose="02000503050000020004" pitchFamily="2" charset="0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b="1" spc="25" dirty="0">
                <a:latin typeface="EHUSans"/>
              </a:rPr>
              <a:t>MITOS, FALACIAS Y VERDADES SOBRE LAS AYUDAS Y LA CONTRIBUCIÓN DE LAS PERSONAS INMIGRANTES AL DESARROLLO Y A LAS ARCAS PÚBLICAS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b="1" spc="25" dirty="0">
                <a:latin typeface="EHUSans"/>
              </a:rPr>
              <a:t>EL SURGIMIENTO CON FUERZA DE LA EXTREMA DERECHA XENÓFOBA EN EUROPA. EL ESTADO DE BIENESTAR Y LA DEMOCRACIA VAN UNIDOS 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spc="25" dirty="0">
                <a:latin typeface="EHUSans"/>
              </a:rPr>
              <a:t>MITOAK, GEZURRAK ETA EGIAK PERTSONA MIGRATZAILEEK JASOTZEN DITUZTEN LAGUNTZEI ETA OGASUN PUBLIKOARI EGITEN DIZKIOTEN EKARPENEI BURUZ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spc="25" dirty="0">
                <a:latin typeface="EHUSans"/>
              </a:rPr>
              <a:t>EUROPAN INDAR HANDIZ SORTU DA MUTURREKO ESKUIN POPULISTA. ONGIZATE-ESTATUA ETA DEMOKRAZIA UZTARTURIK DAUDE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</p:txBody>
      </p:sp>
    </p:spTree>
    <p:extLst>
      <p:ext uri="{BB962C8B-B14F-4D97-AF65-F5344CB8AC3E}">
        <p14:creationId xmlns:p14="http://schemas.microsoft.com/office/powerpoint/2010/main" val="209559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2508250" y="4740275"/>
            <a:ext cx="1462151" cy="147732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0" spc="1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s-ES" sz="9500" spc="-84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sz="95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title" idx="4294967295"/>
          </p:nvPr>
        </p:nvSpPr>
        <p:spPr>
          <a:xfrm>
            <a:off x="6623050" y="2149475"/>
            <a:ext cx="12115800" cy="99533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/>
            <a:r>
              <a:rPr lang="es-ES" sz="4400" b="1" spc="5" dirty="0">
                <a:latin typeface="Arial" panose="020B0604020202020204" pitchFamily="34" charset="0"/>
                <a:cs typeface="Arial" panose="020B0604020202020204" pitchFamily="34" charset="0"/>
              </a:rPr>
              <a:t>ALGUNAS PREVISIONES PARA EL FUTURO PRÓXIMO. EL ESTADO DEL BIENESTAR EN UN MUNDO NUEVO</a:t>
            </a:r>
            <a:br>
              <a:rPr lang="es-ES" sz="4400" b="1" spc="5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4400" b="1" spc="5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4400" b="1" spc="5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4400" b="1" spc="-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4400" spc="5" dirty="0">
                <a:latin typeface="Arial" panose="020B0604020202020204" pitchFamily="34" charset="0"/>
                <a:cs typeface="Arial" panose="020B0604020202020204" pitchFamily="34" charset="0"/>
              </a:rPr>
              <a:t>ZENBAIT AURREIKUSPEN ETORKIZUN HURBILERAKO. ONGIZATE-ESTATUA MUNDU BERRI BATEAN</a:t>
            </a:r>
            <a:br>
              <a:rPr lang="es-ES" sz="4400" spc="5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4400" spc="-5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4400" b="1" spc="-5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5400" b="1" spc="-5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5400" b="1" spc="-5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8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5">
            <a:extLst>
              <a:ext uri="{FF2B5EF4-FFF2-40B4-BE49-F238E27FC236}">
                <a16:creationId xmlns:a16="http://schemas.microsoft.com/office/drawing/2014/main" id="{DB366546-D4EE-E34A-B0FA-2AB887283D72}"/>
              </a:ext>
            </a:extLst>
          </p:cNvPr>
          <p:cNvSpPr txBox="1"/>
          <p:nvPr/>
        </p:nvSpPr>
        <p:spPr>
          <a:xfrm>
            <a:off x="908050" y="244475"/>
            <a:ext cx="18059400" cy="1438586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endParaRPr lang="es-ES" sz="3200" spc="25" dirty="0">
              <a:latin typeface="EHUSans" panose="02000503050000020004" pitchFamily="2" charset="0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b="1" spc="25" dirty="0">
                <a:latin typeface="EHUSans"/>
              </a:rPr>
              <a:t>EL MERCADO DE TRABAJO SE NUTRE EN PARTE DE MANO DE OBRA INMIGRANTE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b="1" spc="25" dirty="0">
                <a:latin typeface="EHUSans"/>
              </a:rPr>
              <a:t>LA INVERSIÓN DE LA PIRÁMIDE POBLACIONAL. EL IMMERSO SE SATURA Y LAS GUARDERÍAS SE CIERRAN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spc="25" dirty="0">
                <a:latin typeface="EHUSans"/>
              </a:rPr>
              <a:t>LAN-MERKATUA LANGILE MIGRATZAILEEKIN HORNITZEN DA, NEURRI HANDI BATEAN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spc="25" dirty="0">
                <a:latin typeface="EHUSans"/>
              </a:rPr>
              <a:t>POPULAZIO-PIRAMIDEA BURUZ BEHERA JARRI DA. IMMERSO GAINEZKA EGINDA DAGO, ETA HAURTZAINDEGIAK HUSTUTZEN ARI DIRA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</p:txBody>
      </p:sp>
    </p:spTree>
    <p:extLst>
      <p:ext uri="{BB962C8B-B14F-4D97-AF65-F5344CB8AC3E}">
        <p14:creationId xmlns:p14="http://schemas.microsoft.com/office/powerpoint/2010/main" val="332262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03851" y="1920875"/>
            <a:ext cx="6019799" cy="89889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spcBef>
                <a:spcPts val="1185"/>
              </a:spcBef>
            </a:pPr>
            <a:r>
              <a:rPr lang="es-ES" sz="4950" spc="-3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  <a:p>
            <a:pPr marL="12700"/>
            <a:r>
              <a:rPr lang="es-ES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EL ESTADO SOCIAL O DE BIENESTAR. ALGUNAS IDEAS BÁSICAS</a:t>
            </a:r>
          </a:p>
          <a:p>
            <a:pPr marL="12700"/>
            <a:endParaRPr lang="es-ES" sz="2000" b="1" spc="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/>
            <a:r>
              <a:rPr lang="es-ES" sz="2000" spc="5" dirty="0">
                <a:latin typeface="Arial" panose="020B0604020202020204" pitchFamily="34" charset="0"/>
                <a:cs typeface="Arial" panose="020B0604020202020204" pitchFamily="34" charset="0"/>
              </a:rPr>
              <a:t>ONGIZATE-ESTATUA EDO ESTATU SOZIALA. OINARRIZKO IDEIA BATZUK</a:t>
            </a:r>
            <a:endParaRPr lang="es-ES" sz="20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endParaRPr lang="es-ES" sz="2000" spc="-5" dirty="0">
              <a:latin typeface="EHUSans"/>
              <a:cs typeface="EHUSans"/>
            </a:endParaRPr>
          </a:p>
          <a:p>
            <a:pPr>
              <a:lnSpc>
                <a:spcPct val="100000"/>
              </a:lnSpc>
              <a:spcBef>
                <a:spcPts val="1185"/>
              </a:spcBef>
            </a:pPr>
            <a:r>
              <a:rPr lang="es-ES" sz="4950" spc="-3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  <a:p>
            <a:pPr marL="12700"/>
            <a:r>
              <a:rPr lang="es-ES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LA TENSIÓN CRECIENTE ENTRE EL DESARROLLO DEL ESTADO DE BIENESTAR Y LA INMIGRACIÓN</a:t>
            </a:r>
          </a:p>
          <a:p>
            <a:pPr marL="12700"/>
            <a:endParaRPr lang="es-ES" sz="2000" b="1" spc="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/>
            <a:r>
              <a:rPr lang="es-ES" sz="2000" spc="5" dirty="0">
                <a:latin typeface="Arial" panose="020B0604020202020204" pitchFamily="34" charset="0"/>
                <a:cs typeface="Arial" panose="020B0604020202020204" pitchFamily="34" charset="0"/>
              </a:rPr>
              <a:t>ONGIZATE-ESTATUAREN GARAPENAREN ETA IMMIGRAZIOAREN ARTEKO TENTSIO GERO ETA HANDIAGOA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9255" lvl="1" indent="-377190">
              <a:lnSpc>
                <a:spcPct val="100000"/>
              </a:lnSpc>
              <a:spcBef>
                <a:spcPts val="245"/>
              </a:spcBef>
              <a:buAutoNum type="arabicPeriod"/>
              <a:tabLst>
                <a:tab pos="389890" algn="l"/>
              </a:tabLst>
            </a:pPr>
            <a:endParaRPr lang="es-ES" sz="1650" dirty="0">
              <a:latin typeface="EHUSans"/>
              <a:cs typeface="EHUSans"/>
            </a:endParaRPr>
          </a:p>
          <a:p>
            <a:pPr>
              <a:spcBef>
                <a:spcPts val="1185"/>
              </a:spcBef>
            </a:pPr>
            <a:r>
              <a:rPr lang="es-ES" sz="4800" spc="-3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  <a:p>
            <a:pPr marL="12700"/>
            <a:r>
              <a:rPr lang="es-ES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¿DE QUIÉN ES LA TIERRA? NOTAS SOBRE LA INMIGRACIÓN A LO LARGO DE LA HISTORIA</a:t>
            </a:r>
          </a:p>
          <a:p>
            <a:pPr marL="12700"/>
            <a:endParaRPr lang="es-ES" sz="2000" b="1" spc="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/>
            <a:r>
              <a:rPr lang="es-ES" sz="2000" spc="5" dirty="0">
                <a:latin typeface="Arial" panose="020B0604020202020204" pitchFamily="34" charset="0"/>
                <a:cs typeface="Arial" panose="020B0604020202020204" pitchFamily="34" charset="0"/>
              </a:rPr>
              <a:t>NORENA DA LURRA? INMIGRAZIOA HISTORIAN ZEHAR. OHAR BATZUK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9255" lvl="1" indent="-377190">
              <a:lnSpc>
                <a:spcPct val="100000"/>
              </a:lnSpc>
              <a:spcBef>
                <a:spcPts val="245"/>
              </a:spcBef>
              <a:buAutoNum type="arabicPeriod"/>
              <a:tabLst>
                <a:tab pos="389890" algn="l"/>
              </a:tabLst>
            </a:pPr>
            <a:endParaRPr lang="es-ES" sz="1650" dirty="0">
              <a:latin typeface="EHUSans"/>
              <a:cs typeface="EHUSans"/>
            </a:endParaRPr>
          </a:p>
          <a:p>
            <a:pPr marL="12700">
              <a:lnSpc>
                <a:spcPct val="100000"/>
              </a:lnSpc>
            </a:pPr>
            <a:endParaRPr sz="2000" dirty="0">
              <a:latin typeface="EHUSans"/>
              <a:cs typeface="EHUSans"/>
            </a:endParaRPr>
          </a:p>
        </p:txBody>
      </p:sp>
      <p:sp>
        <p:nvSpPr>
          <p:cNvPr id="23" name="object 4">
            <a:extLst>
              <a:ext uri="{FF2B5EF4-FFF2-40B4-BE49-F238E27FC236}">
                <a16:creationId xmlns:a16="http://schemas.microsoft.com/office/drawing/2014/main" id="{99A759E0-D622-5941-9A67-0C5FE7F05CDB}"/>
              </a:ext>
            </a:extLst>
          </p:cNvPr>
          <p:cNvSpPr txBox="1"/>
          <p:nvPr/>
        </p:nvSpPr>
        <p:spPr>
          <a:xfrm>
            <a:off x="12185651" y="1616075"/>
            <a:ext cx="7010399" cy="7874592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>
              <a:spcBef>
                <a:spcPts val="1185"/>
              </a:spcBef>
            </a:pPr>
            <a:br>
              <a:rPr lang="es-ES" sz="2000" b="1" dirty="0">
                <a:latin typeface="EHUSans"/>
              </a:rPr>
            </a:br>
            <a:r>
              <a:rPr sz="4950" spc="-3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s-ES" sz="4950" spc="-3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sz="4950" spc="-3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ts val="1980"/>
              </a:lnSpc>
              <a:spcBef>
                <a:spcPts val="360"/>
              </a:spcBef>
            </a:pPr>
            <a:r>
              <a:rPr lang="es-ES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EL RECHAZO A LA INMIGRACIÓN: DE LA COLONIZACIÓN A LA EXTREMA DERECHA XENÓFOBA, PASANDO POR LOS CHOQUES CULTURALES</a:t>
            </a:r>
          </a:p>
          <a:p>
            <a:pPr marL="12700" algn="just">
              <a:lnSpc>
                <a:spcPts val="1980"/>
              </a:lnSpc>
              <a:spcBef>
                <a:spcPts val="360"/>
              </a:spcBef>
            </a:pPr>
            <a:endParaRPr lang="es-ES" sz="20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ts val="1980"/>
              </a:lnSpc>
              <a:spcBef>
                <a:spcPts val="360"/>
              </a:spcBef>
            </a:pPr>
            <a:r>
              <a:rPr lang="es-ES" sz="2000" spc="-5" dirty="0">
                <a:latin typeface="Arial" panose="020B0604020202020204" pitchFamily="34" charset="0"/>
                <a:cs typeface="Arial" panose="020B0604020202020204" pitchFamily="34" charset="0"/>
              </a:rPr>
              <a:t>IMMIGRAZIOAREN GAITZESPENA: KOLONIZAZIOTIK ESKUIN MUTUR XENOFOBORA, ETA TALKA KULTURALAK ERDIAN </a:t>
            </a:r>
          </a:p>
          <a:p>
            <a:pPr algn="just">
              <a:lnSpc>
                <a:spcPct val="100000"/>
              </a:lnSpc>
              <a:spcBef>
                <a:spcPts val="1185"/>
              </a:spcBef>
            </a:pPr>
            <a:r>
              <a:rPr sz="4950" spc="-3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s-ES" sz="4950" spc="-3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sz="4950" spc="-3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ts val="1980"/>
              </a:lnSpc>
              <a:spcBef>
                <a:spcPts val="165"/>
              </a:spcBef>
            </a:pPr>
            <a:r>
              <a:rPr lang="es-ES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ALGUNAS PREVISIONES PARA EL FUTURO PRÓXIMO. EL ESTADO DEL BIENESTAR EN UN MUNDO NUEVO</a:t>
            </a:r>
          </a:p>
          <a:p>
            <a:pPr marL="12700" algn="just">
              <a:lnSpc>
                <a:spcPts val="1980"/>
              </a:lnSpc>
              <a:spcBef>
                <a:spcPts val="165"/>
              </a:spcBef>
            </a:pPr>
            <a:endParaRPr lang="es-ES" sz="2000" b="1" spc="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ts val="1980"/>
              </a:lnSpc>
              <a:spcBef>
                <a:spcPts val="165"/>
              </a:spcBef>
            </a:pPr>
            <a:r>
              <a:rPr lang="es-ES" sz="2000" spc="5" dirty="0">
                <a:latin typeface="Arial" panose="020B0604020202020204" pitchFamily="34" charset="0"/>
                <a:cs typeface="Arial" panose="020B0604020202020204" pitchFamily="34" charset="0"/>
              </a:rPr>
              <a:t>ZENBAIT AURREIKUSPEN ETORKIZUN HURBILERAKO. ONGIZATE-ESTATUA MUNDU BERRI BATEAN</a:t>
            </a:r>
          </a:p>
          <a:p>
            <a:pPr marL="12700" algn="just">
              <a:lnSpc>
                <a:spcPts val="1980"/>
              </a:lnSpc>
              <a:spcBef>
                <a:spcPts val="165"/>
              </a:spcBef>
            </a:pPr>
            <a:endParaRPr lang="es-ES" sz="2000" b="1" spc="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185"/>
              </a:spcBef>
            </a:pPr>
            <a:r>
              <a:rPr sz="4950" spc="-3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s-ES" sz="4950" spc="-3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sz="4950" spc="-3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99085" algn="just"/>
            <a:r>
              <a:rPr lang="eu-ES" sz="2000" b="1" spc="5" dirty="0" err="1">
                <a:latin typeface="Arial" panose="020B0604020202020204" pitchFamily="34" charset="0"/>
                <a:cs typeface="Arial" panose="020B0604020202020204" pitchFamily="34" charset="0"/>
              </a:rPr>
              <a:t>REFLEXIONES</a:t>
            </a:r>
            <a:r>
              <a:rPr lang="eu-ES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u-ES" sz="2000" b="1" spc="5" dirty="0" err="1">
                <a:latin typeface="Arial" panose="020B0604020202020204" pitchFamily="34" charset="0"/>
                <a:cs typeface="Arial" panose="020B0604020202020204" pitchFamily="34" charset="0"/>
              </a:rPr>
              <a:t>FINALES</a:t>
            </a:r>
            <a:r>
              <a:rPr lang="eu-ES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. NO </a:t>
            </a:r>
            <a:r>
              <a:rPr lang="eu-ES" sz="2000" b="1" spc="5" dirty="0" err="1">
                <a:latin typeface="Arial" panose="020B0604020202020204" pitchFamily="34" charset="0"/>
                <a:cs typeface="Arial" panose="020B0604020202020204" pitchFamily="34" charset="0"/>
              </a:rPr>
              <a:t>HAY</a:t>
            </a:r>
            <a:r>
              <a:rPr lang="eu-ES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u-ES" sz="2000" b="1" spc="5" dirty="0" err="1">
                <a:latin typeface="Arial" panose="020B0604020202020204" pitchFamily="34" charset="0"/>
                <a:cs typeface="Arial" panose="020B0604020202020204" pitchFamily="34" charset="0"/>
              </a:rPr>
              <a:t>FUTURO</a:t>
            </a:r>
            <a:r>
              <a:rPr lang="eu-ES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 SIN </a:t>
            </a:r>
            <a:r>
              <a:rPr lang="eu-ES" sz="2000" b="1" spc="5" dirty="0" err="1">
                <a:latin typeface="Arial" panose="020B0604020202020204" pitchFamily="34" charset="0"/>
                <a:cs typeface="Arial" panose="020B0604020202020204" pitchFamily="34" charset="0"/>
              </a:rPr>
              <a:t>INMIGRANTES</a:t>
            </a:r>
            <a:r>
              <a:rPr lang="eu-ES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700" marR="299085" algn="just"/>
            <a:r>
              <a:rPr lang="eu-ES" sz="2000" spc="5" dirty="0">
                <a:latin typeface="Arial" panose="020B0604020202020204" pitchFamily="34" charset="0"/>
                <a:cs typeface="Arial" panose="020B0604020202020204" pitchFamily="34" charset="0"/>
              </a:rPr>
              <a:t>BUKAERAKO HAUSNARKETAK. EZ DAGO ETORKIZUNIK </a:t>
            </a:r>
            <a:r>
              <a:rPr lang="eu-ES" sz="2000" spc="5" dirty="0" err="1">
                <a:latin typeface="Arial" panose="020B0604020202020204" pitchFamily="34" charset="0"/>
                <a:cs typeface="Arial" panose="020B0604020202020204" pitchFamily="34" charset="0"/>
              </a:rPr>
              <a:t>MIGRATZAILERIK</a:t>
            </a:r>
            <a:r>
              <a:rPr lang="eu-ES" sz="2000" spc="5" dirty="0">
                <a:latin typeface="Arial" panose="020B0604020202020204" pitchFamily="34" charset="0"/>
                <a:cs typeface="Arial" panose="020B0604020202020204" pitchFamily="34" charset="0"/>
              </a:rPr>
              <a:t> GABE.</a:t>
            </a:r>
            <a:endParaRPr lang="es-ES" sz="2000" spc="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CE1A151-A1C1-BB9C-37DE-1A50E34344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101" y="3096315"/>
            <a:ext cx="3847436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52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5">
            <a:extLst>
              <a:ext uri="{FF2B5EF4-FFF2-40B4-BE49-F238E27FC236}">
                <a16:creationId xmlns:a16="http://schemas.microsoft.com/office/drawing/2014/main" id="{DB366546-D4EE-E34A-B0FA-2AB887283D72}"/>
              </a:ext>
            </a:extLst>
          </p:cNvPr>
          <p:cNvSpPr txBox="1"/>
          <p:nvPr/>
        </p:nvSpPr>
        <p:spPr>
          <a:xfrm>
            <a:off x="908050" y="244475"/>
            <a:ext cx="18059400" cy="1585857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endParaRPr lang="es-ES" sz="3200" spc="25" dirty="0">
              <a:latin typeface="EHUSans" panose="02000503050000020004" pitchFamily="2" charset="0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r>
              <a:rPr lang="es-ES" sz="4000" b="1" spc="25" dirty="0">
                <a:latin typeface="EHUSans"/>
              </a:rPr>
              <a:t>LOS MOVIMIENTOS POBLACIONALES PUEDEN SER ENORMES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r>
              <a:rPr lang="es-ES" sz="4000" b="1" spc="25" dirty="0">
                <a:latin typeface="EHUSans"/>
              </a:rPr>
              <a:t>EL HOMO SAPIENS VUELVE SU MIRADA A AFRICA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r>
              <a:rPr lang="es-ES" sz="4000" b="1" spc="25" dirty="0">
                <a:latin typeface="EHUSans"/>
              </a:rPr>
              <a:t>HAY DEMASIADAS INCÓGNITAS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r>
              <a:rPr lang="es-ES" sz="4000" spc="25" dirty="0">
                <a:latin typeface="EHUSans"/>
              </a:rPr>
              <a:t>POPULAZIO-MUGIMENDIAK ERRALDOIAK IZAN DAITEZKE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r>
              <a:rPr lang="es-ES" sz="4000" spc="25" dirty="0">
                <a:latin typeface="EHUSans"/>
              </a:rPr>
              <a:t>HOMO SAPIENSEK AFRIKARA BEGIRATZEN DU BERRIRO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r>
              <a:rPr lang="es-ES" sz="4000" spc="25" dirty="0">
                <a:latin typeface="EHUSans"/>
              </a:rPr>
              <a:t>GALDERA GEHIEGI DAUDE AIREAN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</p:txBody>
      </p:sp>
    </p:spTree>
    <p:extLst>
      <p:ext uri="{BB962C8B-B14F-4D97-AF65-F5344CB8AC3E}">
        <p14:creationId xmlns:p14="http://schemas.microsoft.com/office/powerpoint/2010/main" val="14950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2508250" y="4740275"/>
            <a:ext cx="1462151" cy="147732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0" spc="1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s-ES" sz="9500" spc="-84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sz="95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title" idx="4294967295"/>
          </p:nvPr>
        </p:nvSpPr>
        <p:spPr>
          <a:xfrm>
            <a:off x="6623050" y="2149475"/>
            <a:ext cx="12115800" cy="99533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99085" algn="l"/>
            <a:br>
              <a:rPr lang="es-ES" sz="4400" b="1" spc="5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4400" b="1" spc="5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4400" b="1" spc="5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4400" b="1" spc="-5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4400" spc="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u-ES" sz="4400" b="1" spc="5" dirty="0" err="1">
                <a:latin typeface="Arial" panose="020B0604020202020204" pitchFamily="34" charset="0"/>
                <a:cs typeface="Arial" panose="020B0604020202020204" pitchFamily="34" charset="0"/>
              </a:rPr>
              <a:t>REFLEXIONES</a:t>
            </a:r>
            <a:r>
              <a:rPr lang="eu-ES" sz="44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u-ES" sz="4400" b="1" spc="5" dirty="0" err="1">
                <a:latin typeface="Arial" panose="020B0604020202020204" pitchFamily="34" charset="0"/>
                <a:cs typeface="Arial" panose="020B0604020202020204" pitchFamily="34" charset="0"/>
              </a:rPr>
              <a:t>FINALES</a:t>
            </a:r>
            <a:r>
              <a:rPr lang="eu-ES" sz="4400" b="1" spc="5" dirty="0">
                <a:latin typeface="Arial" panose="020B0604020202020204" pitchFamily="34" charset="0"/>
                <a:cs typeface="Arial" panose="020B0604020202020204" pitchFamily="34" charset="0"/>
              </a:rPr>
              <a:t>. NO </a:t>
            </a:r>
            <a:r>
              <a:rPr lang="eu-ES" sz="4400" b="1" spc="5" dirty="0" err="1">
                <a:latin typeface="Arial" panose="020B0604020202020204" pitchFamily="34" charset="0"/>
                <a:cs typeface="Arial" panose="020B0604020202020204" pitchFamily="34" charset="0"/>
              </a:rPr>
              <a:t>HAY</a:t>
            </a:r>
            <a:r>
              <a:rPr lang="eu-ES" sz="44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u-ES" sz="4400" b="1" spc="5" dirty="0" err="1">
                <a:latin typeface="Arial" panose="020B0604020202020204" pitchFamily="34" charset="0"/>
                <a:cs typeface="Arial" panose="020B0604020202020204" pitchFamily="34" charset="0"/>
              </a:rPr>
              <a:t>FUTURO</a:t>
            </a:r>
            <a:r>
              <a:rPr lang="eu-ES" sz="4400" b="1" spc="5" dirty="0">
                <a:latin typeface="Arial" panose="020B0604020202020204" pitchFamily="34" charset="0"/>
                <a:cs typeface="Arial" panose="020B0604020202020204" pitchFamily="34" charset="0"/>
              </a:rPr>
              <a:t> SIN </a:t>
            </a:r>
            <a:r>
              <a:rPr lang="eu-ES" sz="4400" b="1" spc="5" dirty="0" err="1">
                <a:latin typeface="Arial" panose="020B0604020202020204" pitchFamily="34" charset="0"/>
                <a:cs typeface="Arial" panose="020B0604020202020204" pitchFamily="34" charset="0"/>
              </a:rPr>
              <a:t>INMIGRANTES</a:t>
            </a:r>
            <a:r>
              <a:rPr lang="eu-ES" sz="4400" b="1" spc="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u-ES" sz="4400" b="1" spc="5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u-ES" sz="4400" b="1" spc="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u-ES" sz="4400" spc="5" dirty="0">
                <a:latin typeface="Arial" panose="020B0604020202020204" pitchFamily="34" charset="0"/>
                <a:cs typeface="Arial" panose="020B0604020202020204" pitchFamily="34" charset="0"/>
              </a:rPr>
              <a:t>BUKAERAKO HAUSNARKETAK. EZ DAGO ETORKIZUNIK </a:t>
            </a:r>
            <a:r>
              <a:rPr lang="eu-ES" sz="4400" spc="5" dirty="0" err="1">
                <a:latin typeface="Arial" panose="020B0604020202020204" pitchFamily="34" charset="0"/>
                <a:cs typeface="Arial" panose="020B0604020202020204" pitchFamily="34" charset="0"/>
              </a:rPr>
              <a:t>MIGRATZAILERIK</a:t>
            </a:r>
            <a:r>
              <a:rPr lang="eu-ES" sz="4400" spc="5" dirty="0">
                <a:latin typeface="Arial" panose="020B0604020202020204" pitchFamily="34" charset="0"/>
                <a:cs typeface="Arial" panose="020B0604020202020204" pitchFamily="34" charset="0"/>
              </a:rPr>
              <a:t> GABE</a:t>
            </a:r>
            <a:br>
              <a:rPr lang="es-ES" sz="4400" spc="-5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4400" b="1" spc="-5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5400" b="1" spc="-5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5400" b="1" spc="-5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42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5">
            <a:extLst>
              <a:ext uri="{FF2B5EF4-FFF2-40B4-BE49-F238E27FC236}">
                <a16:creationId xmlns:a16="http://schemas.microsoft.com/office/drawing/2014/main" id="{DB366546-D4EE-E34A-B0FA-2AB887283D72}"/>
              </a:ext>
            </a:extLst>
          </p:cNvPr>
          <p:cNvSpPr txBox="1"/>
          <p:nvPr/>
        </p:nvSpPr>
        <p:spPr>
          <a:xfrm>
            <a:off x="908050" y="244475"/>
            <a:ext cx="18059400" cy="16546453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endParaRPr lang="es-ES" sz="3200" spc="25" dirty="0">
              <a:latin typeface="EHUSans" panose="02000503050000020004" pitchFamily="2" charset="0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b="1" spc="25" dirty="0">
                <a:latin typeface="EHUSans"/>
              </a:rPr>
              <a:t>LAS SOCIEDADES Y EL MUNDO VAN A CAMBIAR MUCHO. SEGÚN CÓMO SE HAGAN LOS TRÁNSITOS, EL ESTADO DE BIENESTAR PERDURARÁ O NO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b="1" spc="25" dirty="0">
                <a:latin typeface="EHUSans"/>
              </a:rPr>
              <a:t>SI NO SE RESPETAN Y SALVAGUARDAN LOS DERECHOS DE LAS PERSONAS INMIGRANTES, LA DEMOCRACIA Y EL ESTADO SOCIAL SE AUTODESTRUIRÁN 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spc="25" dirty="0">
                <a:latin typeface="EHUSans"/>
              </a:rPr>
              <a:t>GIZARTEAK ETA MUNDUA IZUGARRI ALDATUKO DIRA. ALDAKETA-IBILBIDEAK EGITEN DIREN MODUAREN BAITAN EGONGO DA ONGIZATE-ESTATUAREN BIZIRAUPENA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spc="25" dirty="0">
                <a:latin typeface="EHUSans"/>
              </a:rPr>
              <a:t>PERTSONA MIGRATZAILEEN ESKUBIDEAK EZ BADIRA ERRESPETATZEN ETA BABESTEN, DEMOKRAZIA ETA ESTATU SOZIALA HONDAMENDIRA JOANGO DIRA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</p:txBody>
      </p:sp>
    </p:spTree>
    <p:extLst>
      <p:ext uri="{BB962C8B-B14F-4D97-AF65-F5344CB8AC3E}">
        <p14:creationId xmlns:p14="http://schemas.microsoft.com/office/powerpoint/2010/main" val="196031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5">
            <a:extLst>
              <a:ext uri="{FF2B5EF4-FFF2-40B4-BE49-F238E27FC236}">
                <a16:creationId xmlns:a16="http://schemas.microsoft.com/office/drawing/2014/main" id="{DB366546-D4EE-E34A-B0FA-2AB887283D72}"/>
              </a:ext>
            </a:extLst>
          </p:cNvPr>
          <p:cNvSpPr txBox="1"/>
          <p:nvPr/>
        </p:nvSpPr>
        <p:spPr>
          <a:xfrm>
            <a:off x="908050" y="244475"/>
            <a:ext cx="18059400" cy="1565550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endParaRPr lang="es-ES" sz="3200" spc="25" dirty="0">
              <a:latin typeface="EHUSans" panose="02000503050000020004" pitchFamily="2" charset="0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r>
              <a:rPr lang="es-ES" sz="3600" b="1" spc="25" dirty="0">
                <a:latin typeface="EHUSans"/>
              </a:rPr>
              <a:t>LA FISCALIDAD Y LA EFICIENCIA DEL GASTO PÚBLICO SON FACTORES CLAVE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36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r>
              <a:rPr lang="es-ES" sz="3600" b="1" spc="25" dirty="0">
                <a:latin typeface="EHUSans"/>
              </a:rPr>
              <a:t>¿SE PUEDE MEJORAR LA NORMATIVA SOBRE EXTRANJERÍA E INMIGRACIÓN?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36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r>
              <a:rPr lang="es-ES" sz="3600" b="1" spc="25" dirty="0">
                <a:latin typeface="EHUSans"/>
              </a:rPr>
              <a:t>LA COOPERACIÓN ENTRE PAÍSES Y EL DESARROLLO DE GRANDES REGIONES ECONÓMICAS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36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r>
              <a:rPr lang="es-ES" sz="3600" b="1" spc="25" dirty="0">
                <a:latin typeface="EHUSans"/>
              </a:rPr>
              <a:t>LA NECESIDAD DE UNA GOBERNANZA MUNDIAL 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36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r>
              <a:rPr lang="es-ES" sz="3600" spc="25" dirty="0">
                <a:latin typeface="EHUSans"/>
              </a:rPr>
              <a:t>FISKALITATEA ETA GASTU PUBLIKOAREN EFIZIENTZIA ERABAKIGARRIAK IZANGO DIRA.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3600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r>
              <a:rPr lang="es-ES" sz="3600" spc="25" dirty="0">
                <a:latin typeface="EHUSans"/>
              </a:rPr>
              <a:t>HOBETU AL DAITEKE ATZERRITARREI ETA MIGRATZAILEEI BURUZKO ARAUTEGIA?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3600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r>
              <a:rPr lang="es-ES" sz="3600" spc="25" dirty="0">
                <a:latin typeface="EHUSans"/>
              </a:rPr>
              <a:t>MUNDU MAILAKO GOBERNANTZA BATEN BEHARRA 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</p:txBody>
      </p:sp>
    </p:spTree>
    <p:extLst>
      <p:ext uri="{BB962C8B-B14F-4D97-AF65-F5344CB8AC3E}">
        <p14:creationId xmlns:p14="http://schemas.microsoft.com/office/powerpoint/2010/main" val="137559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1434" y="9562879"/>
            <a:ext cx="7101840" cy="822982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90"/>
              </a:spcBef>
            </a:pPr>
            <a:r>
              <a:rPr sz="1400" b="1" spc="10" dirty="0">
                <a:latin typeface="Arial" panose="020B0604020202020204" pitchFamily="34" charset="0"/>
                <a:cs typeface="Arial" panose="020B0604020202020204" pitchFamily="34" charset="0"/>
              </a:rPr>
              <a:t>UDA </a:t>
            </a:r>
            <a:r>
              <a:rPr sz="1400" b="1" spc="5" dirty="0">
                <a:latin typeface="Arial" panose="020B0604020202020204" pitchFamily="34" charset="0"/>
                <a:cs typeface="Arial" panose="020B0604020202020204" pitchFamily="34" charset="0"/>
              </a:rPr>
              <a:t>IKASTAROAK </a:t>
            </a:r>
            <a:r>
              <a:rPr sz="1400" spc="15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sz="1400" spc="25" dirty="0">
                <a:latin typeface="Arial" panose="020B0604020202020204" pitchFamily="34" charset="0"/>
                <a:cs typeface="Arial" panose="020B0604020202020204" pitchFamily="34" charset="0"/>
              </a:rPr>
              <a:t>CURSOS </a:t>
            </a:r>
            <a:r>
              <a:rPr sz="1400" spc="2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1400" spc="25" dirty="0">
                <a:latin typeface="Arial" panose="020B0604020202020204" pitchFamily="34" charset="0"/>
                <a:cs typeface="Arial" panose="020B0604020202020204" pitchFamily="34" charset="0"/>
              </a:rPr>
              <a:t>VERANO </a:t>
            </a:r>
            <a:r>
              <a:rPr sz="1400" spc="15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sz="1400" spc="25" dirty="0">
                <a:latin typeface="Arial" panose="020B0604020202020204" pitchFamily="34" charset="0"/>
                <a:cs typeface="Arial" panose="020B0604020202020204" pitchFamily="34" charset="0"/>
              </a:rPr>
              <a:t>SUMMER</a:t>
            </a:r>
            <a:r>
              <a:rPr sz="1400" spc="-1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20" dirty="0">
                <a:latin typeface="Arial" panose="020B0604020202020204" pitchFamily="34" charset="0"/>
                <a:cs typeface="Arial" panose="020B0604020202020204" pitchFamily="34" charset="0"/>
              </a:rPr>
              <a:t>COURSES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ct val="129700"/>
              </a:lnSpc>
            </a:pPr>
            <a:r>
              <a:rPr sz="1400" spc="10" dirty="0">
                <a:latin typeface="Arial" panose="020B0604020202020204" pitchFamily="34" charset="0"/>
                <a:cs typeface="Arial" panose="020B0604020202020204" pitchFamily="34" charset="0"/>
              </a:rPr>
              <a:t>Miramar Jauregia - Mirakontxa </a:t>
            </a:r>
            <a:r>
              <a:rPr sz="1400" spc="15" dirty="0">
                <a:latin typeface="Arial" panose="020B0604020202020204" pitchFamily="34" charset="0"/>
                <a:cs typeface="Arial" panose="020B0604020202020204" pitchFamily="34" charset="0"/>
              </a:rPr>
              <a:t>Pasealekua, </a:t>
            </a:r>
            <a:r>
              <a:rPr sz="1400" spc="20" dirty="0">
                <a:latin typeface="Arial" panose="020B0604020202020204" pitchFamily="34" charset="0"/>
                <a:cs typeface="Arial" panose="020B0604020202020204" pitchFamily="34" charset="0"/>
              </a:rPr>
              <a:t>48 </a:t>
            </a:r>
            <a:r>
              <a:rPr sz="1400" spc="1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sz="1400" spc="20" dirty="0">
                <a:latin typeface="Arial" panose="020B0604020202020204" pitchFamily="34" charset="0"/>
                <a:cs typeface="Arial" panose="020B0604020202020204" pitchFamily="34" charset="0"/>
              </a:rPr>
              <a:t>20007 </a:t>
            </a:r>
            <a:r>
              <a:rPr sz="1400" spc="10" dirty="0">
                <a:latin typeface="Arial" panose="020B0604020202020204" pitchFamily="34" charset="0"/>
                <a:cs typeface="Arial" panose="020B0604020202020204" pitchFamily="34" charset="0"/>
              </a:rPr>
              <a:t>Donostia </a:t>
            </a:r>
            <a:r>
              <a:rPr sz="1400" spc="15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sz="1400" spc="20" dirty="0">
                <a:latin typeface="Arial" panose="020B0604020202020204" pitchFamily="34" charset="0"/>
                <a:cs typeface="Arial" panose="020B0604020202020204" pitchFamily="34" charset="0"/>
              </a:rPr>
              <a:t>San </a:t>
            </a:r>
            <a:r>
              <a:rPr sz="1400" spc="10" dirty="0">
                <a:latin typeface="Arial" panose="020B0604020202020204" pitchFamily="34" charset="0"/>
                <a:cs typeface="Arial" panose="020B0604020202020204" pitchFamily="34" charset="0"/>
              </a:rPr>
              <a:t>Sebastián</a:t>
            </a:r>
            <a:endParaRPr lang="es-ES" sz="1400" spc="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ct val="129700"/>
              </a:lnSpc>
            </a:pPr>
            <a:r>
              <a:rPr sz="1400" spc="10" dirty="0">
                <a:latin typeface="Arial" panose="020B0604020202020204" pitchFamily="34" charset="0"/>
                <a:cs typeface="Arial" panose="020B0604020202020204" pitchFamily="34" charset="0"/>
              </a:rPr>
              <a:t> T.: </a:t>
            </a:r>
            <a:r>
              <a:rPr sz="1400" spc="20" dirty="0">
                <a:latin typeface="Arial" panose="020B0604020202020204" pitchFamily="34" charset="0"/>
                <a:cs typeface="Arial" panose="020B0604020202020204" pitchFamily="34" charset="0"/>
              </a:rPr>
              <a:t>943 219511 </a:t>
            </a:r>
            <a:r>
              <a:rPr sz="1400" spc="1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sz="1400" spc="15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info@uik.es</a:t>
            </a:r>
            <a:r>
              <a:rPr sz="14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1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14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15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wwww.uik.es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D55D28A-23FC-CE1E-F590-8A742854C2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7605" y="6873875"/>
            <a:ext cx="4288890" cy="11583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2508250" y="4740275"/>
            <a:ext cx="1462151" cy="147732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0" spc="1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sz="9500" spc="-84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sz="95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title" idx="4294967295"/>
          </p:nvPr>
        </p:nvSpPr>
        <p:spPr>
          <a:xfrm>
            <a:off x="7613650" y="2073275"/>
            <a:ext cx="10515600" cy="5829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/>
            <a:r>
              <a:rPr lang="es-ES" sz="5400" b="1" spc="5" dirty="0">
                <a:latin typeface="Arial" panose="020B0604020202020204" pitchFamily="34" charset="0"/>
                <a:cs typeface="Arial" panose="020B0604020202020204" pitchFamily="34" charset="0"/>
              </a:rPr>
              <a:t>EL ESTADO SOCIAL O DE BIENESTAR. ALGUNAS IDEAS BÁSICAS</a:t>
            </a:r>
            <a:br>
              <a:rPr lang="es-ES" sz="5400" b="1" spc="5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5400" b="1" spc="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5400" spc="5" dirty="0">
                <a:latin typeface="Arial" panose="020B0604020202020204" pitchFamily="34" charset="0"/>
                <a:cs typeface="Arial" panose="020B0604020202020204" pitchFamily="34" charset="0"/>
              </a:rPr>
              <a:t>ONGIZATE-ESTATUA EDO ESTATU SOZIALA. OINARRIZKO IDEIA BATZUK</a:t>
            </a:r>
            <a:endParaRPr lang="es-ES" sz="5400" spc="-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5">
            <a:extLst>
              <a:ext uri="{FF2B5EF4-FFF2-40B4-BE49-F238E27FC236}">
                <a16:creationId xmlns:a16="http://schemas.microsoft.com/office/drawing/2014/main" id="{DB366546-D4EE-E34A-B0FA-2AB887283D72}"/>
              </a:ext>
            </a:extLst>
          </p:cNvPr>
          <p:cNvSpPr txBox="1"/>
          <p:nvPr/>
        </p:nvSpPr>
        <p:spPr>
          <a:xfrm>
            <a:off x="908050" y="244475"/>
            <a:ext cx="18059400" cy="991745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endParaRPr lang="es-ES" sz="3200" spc="25" dirty="0">
              <a:latin typeface="EHUSans" panose="02000503050000020004" pitchFamily="2" charset="0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b="1" spc="25" dirty="0">
                <a:latin typeface="EHUSans"/>
              </a:rPr>
              <a:t>EL ESTADO SOCIAL O DE BIENESTAR, DEJANDO A UN LADO SUS ANTECEDENTES, COBRA FUERZA TRAS LA II GUERRA MUNDIAL, SOBRE TODO EN EUROPA OCCIDENTAL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b="1" spc="25" dirty="0">
                <a:latin typeface="EHUSans"/>
              </a:rPr>
              <a:t>NECESIDAD DE UN PACTO ENTRE CAPITAL Y TRABAJO PARA RECONSTRUIR LOS PAÍSES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spc="25" dirty="0">
                <a:latin typeface="EHUSans"/>
              </a:rPr>
              <a:t>ONGIZATE-ESTATUA EDO ESTATU SOZIALA, AURREKARIAK ALDE BATERA UTZIAZ, IRMOKI ERROTZEN DA II. MUNDU GERRA ETA GERO, BATEZ ERE MENDEBALDEKO EUROPAN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spc="25" dirty="0">
                <a:latin typeface="EHUSans"/>
              </a:rPr>
              <a:t>KAPITALAREN ETA LANAREN ARTEKO PAKTU BATEN BEHARRA DAGO, HERRIALDEAK BERRERAIKITZEKO</a:t>
            </a:r>
          </a:p>
        </p:txBody>
      </p:sp>
    </p:spTree>
    <p:extLst>
      <p:ext uri="{BB962C8B-B14F-4D97-AF65-F5344CB8AC3E}">
        <p14:creationId xmlns:p14="http://schemas.microsoft.com/office/powerpoint/2010/main" val="146304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0EBF26A-09ED-1991-6DB0-4EA5C5D3E2F3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831850" y="244476"/>
            <a:ext cx="18288000" cy="10902985"/>
          </a:xfrm>
        </p:spPr>
        <p:txBody>
          <a:bodyPr/>
          <a:lstStyle/>
          <a:p>
            <a:pPr algn="just"/>
            <a:r>
              <a:rPr lang="es-ES" sz="3600" dirty="0">
                <a:solidFill>
                  <a:schemeClr val="tx1"/>
                </a:solidFill>
                <a:cs typeface="Arial" panose="020B0604020202020204" pitchFamily="34" charset="0"/>
              </a:rPr>
              <a:t>PACTO ENTRE LA SOCIALDEMOCRACIA Y LA DEMOCRACIA CRISTIANA</a:t>
            </a:r>
          </a:p>
          <a:p>
            <a:pPr algn="just"/>
            <a:endParaRPr lang="es-ES" sz="3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endParaRPr lang="es-ES" sz="3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r>
              <a:rPr lang="es-ES" sz="3600" dirty="0">
                <a:solidFill>
                  <a:schemeClr val="tx1"/>
                </a:solidFill>
                <a:cs typeface="Arial" panose="020B0604020202020204" pitchFamily="34" charset="0"/>
              </a:rPr>
              <a:t>LA NUEVA DERECHA QUE SIGUE LAS IDEAS DEL NEOLIBERALISMO ECONÓMICO SE DESMARCA EN LOS 90 DE LAS BASES DEL ESTADO DE BIENESTAR</a:t>
            </a:r>
          </a:p>
          <a:p>
            <a:pPr algn="just"/>
            <a:endParaRPr lang="es-ES" sz="3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r>
              <a:rPr lang="es-ES" sz="3600" dirty="0">
                <a:solidFill>
                  <a:schemeClr val="tx1"/>
                </a:solidFill>
                <a:cs typeface="Arial" panose="020B0604020202020204" pitchFamily="34" charset="0"/>
              </a:rPr>
              <a:t>SURGE TAMBIÉN, MÁS RECIENTEMENTE, UNA DERECHA RADICAL POPULISTA QUE CARGA CONTRA LAS PERSONAS INMIGRANTES</a:t>
            </a:r>
          </a:p>
          <a:p>
            <a:pPr algn="just"/>
            <a:endParaRPr lang="es-ES" sz="3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endParaRPr lang="es-ES" sz="3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r>
              <a:rPr lang="es-ES" sz="3600" b="0" dirty="0">
                <a:solidFill>
                  <a:schemeClr val="tx1"/>
                </a:solidFill>
                <a:cs typeface="Arial" panose="020B0604020202020204" pitchFamily="34" charset="0"/>
              </a:rPr>
              <a:t>SOZIALDEMOKRAZIAREN ETA DEMOKRAZIA KRISTAUAREN ARTEKO PAKTUA</a:t>
            </a:r>
          </a:p>
          <a:p>
            <a:pPr algn="just"/>
            <a:endParaRPr lang="es-ES" sz="3600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r>
              <a:rPr lang="es-ES" sz="3600" b="0" dirty="0">
                <a:solidFill>
                  <a:schemeClr val="tx1"/>
                </a:solidFill>
                <a:cs typeface="Arial" panose="020B0604020202020204" pitchFamily="34" charset="0"/>
              </a:rPr>
              <a:t>90. HAMARKADAN SORTZEN DEN ESKUIN BERRIA, ZEINAK NEOLIBERALISMO EKOMOMIKOAREN IDEIEI MEN EGITEN DIEN, ONGIZATE-ESTATUAREN OINARRIETATIK ALDENTZEN DA.</a:t>
            </a:r>
          </a:p>
          <a:p>
            <a:pPr algn="just"/>
            <a:endParaRPr lang="es-ES" sz="3600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r>
              <a:rPr lang="es-ES" sz="3600" b="0" dirty="0">
                <a:solidFill>
                  <a:schemeClr val="tx1"/>
                </a:solidFill>
                <a:cs typeface="Arial" panose="020B0604020202020204" pitchFamily="34" charset="0"/>
              </a:rPr>
              <a:t>BESTETIK, ESKUIN ERRADIKAL POPULISTA SORTZEN DA BERANDUAGO, MIGRATZAILEEN AURKAKO DISKURTSO BATEKIN</a:t>
            </a:r>
          </a:p>
          <a:p>
            <a:endParaRPr lang="es-ES" sz="3600" dirty="0">
              <a:solidFill>
                <a:schemeClr val="tx1"/>
              </a:solidFill>
            </a:endParaRPr>
          </a:p>
          <a:p>
            <a:endParaRPr lang="eu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775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5">
            <a:extLst>
              <a:ext uri="{FF2B5EF4-FFF2-40B4-BE49-F238E27FC236}">
                <a16:creationId xmlns:a16="http://schemas.microsoft.com/office/drawing/2014/main" id="{DB366546-D4EE-E34A-B0FA-2AB887283D72}"/>
              </a:ext>
            </a:extLst>
          </p:cNvPr>
          <p:cNvSpPr txBox="1"/>
          <p:nvPr/>
        </p:nvSpPr>
        <p:spPr>
          <a:xfrm>
            <a:off x="908050" y="244475"/>
            <a:ext cx="18059400" cy="11440953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endParaRPr lang="es-ES" sz="3200" spc="25" dirty="0">
              <a:latin typeface="EHUSans" panose="02000503050000020004" pitchFamily="2" charset="0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b="1" spc="25" dirty="0">
                <a:latin typeface="EHUSans"/>
              </a:rPr>
              <a:t>LAS PRESTACIONES SOCIALES, LOS SERVICIOS PÚBLICOS, LA VIDA Y EL TRABAJO DIGNOS, Y LA IGUALDAD DE OPORTUNIDADES SON LAS BASES DEL ESTADO SOCIAL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b="1" spc="25" dirty="0">
                <a:latin typeface="EHUSans"/>
              </a:rPr>
              <a:t>TODO ELLO IMPLICA UN ELEVADO GASTO SOCIAL Y, EN CONSECUENCIA, UNA CARGA FISCAL ALTA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spc="25" dirty="0">
                <a:latin typeface="EHUSans"/>
              </a:rPr>
              <a:t>PRESTAZIO SOZIALAK, ZERBITZU PUBLIKOAK, BIZITZA ETA LAN DUINA, ETA AUKEREN ARTEKO BERDINTASUNA DIRA ESTATU SOZIALAREN OINARRIAK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spc="25" dirty="0">
                <a:latin typeface="EHUSans"/>
              </a:rPr>
              <a:t>HORREK GUZTIAK GASTU SOZIAL HANDIA BEHAR DU ETA, ONDORIOZ, ZAMA FISKAL HANDIA ERE BAI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</p:txBody>
      </p:sp>
    </p:spTree>
    <p:extLst>
      <p:ext uri="{BB962C8B-B14F-4D97-AF65-F5344CB8AC3E}">
        <p14:creationId xmlns:p14="http://schemas.microsoft.com/office/powerpoint/2010/main" val="278251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2508250" y="4740275"/>
            <a:ext cx="1462151" cy="147732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0" spc="1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s-ES" sz="9500" spc="-84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sz="95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title" idx="4294967295"/>
          </p:nvPr>
        </p:nvSpPr>
        <p:spPr>
          <a:xfrm>
            <a:off x="7613650" y="2073275"/>
            <a:ext cx="10515600" cy="8322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/>
            <a:r>
              <a:rPr lang="es-ES" sz="5400" b="1" spc="5" dirty="0">
                <a:latin typeface="Arial" panose="020B0604020202020204" pitchFamily="34" charset="0"/>
                <a:cs typeface="Arial" panose="020B0604020202020204" pitchFamily="34" charset="0"/>
              </a:rPr>
              <a:t>LA TENSIÓN CRECIENTE ENTRE EL DESARROLLO DEL ESTADO DE BIENESTAR Y LA INMIGRACIÓN</a:t>
            </a:r>
            <a:br>
              <a:rPr lang="es-ES" sz="5400" b="1" spc="5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5400" b="1" spc="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5400" spc="5" dirty="0">
                <a:latin typeface="Arial" panose="020B0604020202020204" pitchFamily="34" charset="0"/>
                <a:cs typeface="Arial" panose="020B0604020202020204" pitchFamily="34" charset="0"/>
              </a:rPr>
              <a:t>ONGIZATE-ESTATUAREN GARAPENAREN ETA IMMIGRAZIOAREN ARTEKO TENTSIO GERO ETA HANDIAGOA</a:t>
            </a:r>
            <a:endParaRPr lang="es-E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88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5">
            <a:extLst>
              <a:ext uri="{FF2B5EF4-FFF2-40B4-BE49-F238E27FC236}">
                <a16:creationId xmlns:a16="http://schemas.microsoft.com/office/drawing/2014/main" id="{DB366546-D4EE-E34A-B0FA-2AB887283D72}"/>
              </a:ext>
            </a:extLst>
          </p:cNvPr>
          <p:cNvSpPr txBox="1"/>
          <p:nvPr/>
        </p:nvSpPr>
        <p:spPr>
          <a:xfrm>
            <a:off x="908050" y="244475"/>
            <a:ext cx="18059400" cy="1689629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endParaRPr lang="es-ES" sz="3600" spc="25" dirty="0">
              <a:latin typeface="EHUSans" panose="02000503050000020004" pitchFamily="2" charset="0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3600" b="1" spc="25" dirty="0">
                <a:latin typeface="EHUSans"/>
              </a:rPr>
              <a:t>LA EVOLUCIÓN DEL ESTADO DEL BIENESTAR EN EUROPA OCCIDENTAL HA SUFRIDO UN DETERIORO POR DIFERENTES CAUSAS: EL MODELO DE GLOBALIZACIÓN QUE SE HA SEGUIDO, LA CRISIS DE 2008, Y LAS POLÍTICAS NEOLIBERALES, POR CITAR LAS MÁS IMPORTANTES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3600" b="1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3600" b="1" spc="25" dirty="0">
                <a:latin typeface="EHUSans"/>
              </a:rPr>
              <a:t>ALGUNOS SECTORES DE LAS CLASES MEDIAS Y TRABAJADORAS SE HAN ECHADO EN BRAZOS DE LA EXTREMA DERECHA POPULISTA Y ESTIGMATIZAN A LAS PERSONAS INMIGRANTES COMO CAUSANTES DE SUS MALES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3600" b="1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3600" spc="25" dirty="0">
                <a:latin typeface="EHUSans"/>
              </a:rPr>
              <a:t>ONGIZATE-ESTATUAREN GARAPENA EZ DA ONA IZAN, ZENBAIT ARRAZOIRENGATIK. GARRANTZITSUENAK HAUEK LIRATEKE: JARRAITU DEN GLOBALIZAZIO EREDUA, 2008KO KRISIA, ETA POLITIKA NEOLIBERALAK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3600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3600" spc="25" dirty="0">
                <a:latin typeface="EHUSans"/>
              </a:rPr>
              <a:t>KLASE ERTAIN ETA LANGILE-KLASEKO ZENBAIT SEKTOREK BAT EGIN DUTE ESKUIN MUTUR POPULISTAREKIN, ETA BERAIEN ARAZOEN KULPA LEPORATZEN DIETE MIGRATZAILEEI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</p:txBody>
      </p:sp>
    </p:spTree>
    <p:extLst>
      <p:ext uri="{BB962C8B-B14F-4D97-AF65-F5344CB8AC3E}">
        <p14:creationId xmlns:p14="http://schemas.microsoft.com/office/powerpoint/2010/main" val="351524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5">
            <a:extLst>
              <a:ext uri="{FF2B5EF4-FFF2-40B4-BE49-F238E27FC236}">
                <a16:creationId xmlns:a16="http://schemas.microsoft.com/office/drawing/2014/main" id="{DB366546-D4EE-E34A-B0FA-2AB887283D72}"/>
              </a:ext>
            </a:extLst>
          </p:cNvPr>
          <p:cNvSpPr txBox="1"/>
          <p:nvPr/>
        </p:nvSpPr>
        <p:spPr>
          <a:xfrm>
            <a:off x="908050" y="244475"/>
            <a:ext cx="18059400" cy="1219962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endParaRPr lang="es-ES" sz="3200" spc="25" dirty="0">
              <a:latin typeface="EHUSans" panose="02000503050000020004" pitchFamily="2" charset="0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b="1" spc="25" dirty="0">
                <a:latin typeface="EHUSans"/>
              </a:rPr>
              <a:t>ESTIGMATIZAR A DETERMINADOS COLECTIVOS NO ES ALGO NUEVO EN LA HISTORIA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b="1" spc="25" dirty="0">
                <a:latin typeface="EHUSans"/>
              </a:rPr>
              <a:t>COMO TAMPOCO ES NUEVO, COMO VEREMOS MÁS ADELANTE, EL RECHAZO A LAS PERSONAS INMIGRANTES, CON ARGUMENTOS DIVERSOS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spc="25" dirty="0">
                <a:latin typeface="EHUSans"/>
              </a:rPr>
              <a:t>ZENBAIT GIZATALDE ESTIGMATIZATZEA EZ DA KONTU BERRIA HISTORIAN</a:t>
            </a: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 algn="just">
              <a:lnSpc>
                <a:spcPct val="117300"/>
              </a:lnSpc>
              <a:spcBef>
                <a:spcPts val="95"/>
              </a:spcBef>
            </a:pPr>
            <a:r>
              <a:rPr lang="es-ES" sz="4000" spc="25" dirty="0">
                <a:latin typeface="EHUSans"/>
              </a:rPr>
              <a:t>EZ DA, EZTA ERE, BERRIA, AURRERAGO IKUSIKO DUGUN BEZALA, PERTSONA MIGRATZAILEAK ARBUIATZEA, ARGUDIO DESBERDINEKIN</a:t>
            </a: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  <a:p>
            <a:pPr marR="5080" lvl="0">
              <a:lnSpc>
                <a:spcPct val="117300"/>
              </a:lnSpc>
              <a:spcBef>
                <a:spcPts val="95"/>
              </a:spcBef>
            </a:pPr>
            <a:endParaRPr lang="es-ES" sz="4000" b="1" spc="25" dirty="0">
              <a:latin typeface="EHUSans"/>
            </a:endParaRPr>
          </a:p>
        </p:txBody>
      </p:sp>
    </p:spTree>
    <p:extLst>
      <p:ext uri="{BB962C8B-B14F-4D97-AF65-F5344CB8AC3E}">
        <p14:creationId xmlns:p14="http://schemas.microsoft.com/office/powerpoint/2010/main" val="292891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</TotalTime>
  <Words>1451</Words>
  <Application>Microsoft Office PowerPoint</Application>
  <PresentationFormat>Pertsonalizatua</PresentationFormat>
  <Paragraphs>318</Paragraphs>
  <Slides>24</Slides>
  <Notes>20</Notes>
  <HiddenSlides>0</HiddenSlides>
  <MMClips>0</MMClips>
  <ScaleCrop>false</ScaleCrop>
  <HeadingPairs>
    <vt:vector size="6" baseType="variant">
      <vt:variant>
        <vt:lpstr>Erabilitako letra-tipoak</vt:lpstr>
      </vt:variant>
      <vt:variant>
        <vt:i4>3</vt:i4>
      </vt:variant>
      <vt:variant>
        <vt:lpstr>Gaia</vt:lpstr>
      </vt:variant>
      <vt:variant>
        <vt:i4>1</vt:i4>
      </vt:variant>
      <vt:variant>
        <vt:lpstr>Diapositiben tituluak</vt:lpstr>
      </vt:variant>
      <vt:variant>
        <vt:i4>24</vt:i4>
      </vt:variant>
    </vt:vector>
  </HeadingPairs>
  <TitlesOfParts>
    <vt:vector size="28" baseType="lpstr">
      <vt:lpstr>Arial</vt:lpstr>
      <vt:lpstr>Calibri</vt:lpstr>
      <vt:lpstr>EHUSans</vt:lpstr>
      <vt:lpstr>Office Theme</vt:lpstr>
      <vt:lpstr>PowerPoint aurkezpena</vt:lpstr>
      <vt:lpstr>PowerPoint aurkezpena</vt:lpstr>
      <vt:lpstr>EL ESTADO SOCIAL O DE BIENESTAR. ALGUNAS IDEAS BÁSICAS  ONGIZATE-ESTATUA EDO ESTATU SOZIALA. OINARRIZKO IDEIA BATZUK</vt:lpstr>
      <vt:lpstr>PowerPoint aurkezpena</vt:lpstr>
      <vt:lpstr>PowerPoint aurkezpena</vt:lpstr>
      <vt:lpstr>PowerPoint aurkezpena</vt:lpstr>
      <vt:lpstr>LA TENSIÓN CRECIENTE ENTRE EL DESARROLLO DEL ESTADO DE BIENESTAR Y LA INMIGRACIÓN  ONGIZATE-ESTATUAREN GARAPENAREN ETA IMMIGRAZIOAREN ARTEKO TENTSIO GERO ETA HANDIAGOA</vt:lpstr>
      <vt:lpstr>PowerPoint aurkezpena</vt:lpstr>
      <vt:lpstr>PowerPoint aurkezpena</vt:lpstr>
      <vt:lpstr>PowerPoint aurkezpena</vt:lpstr>
      <vt:lpstr>¿DE QUIÉN ES LA TIERRA? NOTAS SOBRE LA INMIGRACIÓN A LO LARGO DE LA HISTORIA  NORENA DA LURRA? IMMIGRAZIOA HISTORIAN ZEHAR. OHAR BATZUK</vt:lpstr>
      <vt:lpstr>PowerPoint aurkezpena</vt:lpstr>
      <vt:lpstr>PowerPoint aurkezpena</vt:lpstr>
      <vt:lpstr>EL RECHAZO A LA INMIGRACIÓN: DE LA COLONIZACIÓN A LA EXTREMA DERECHA XENÓFOBA, PASANDO POR LOS CHOQUES CULTURALES   IMMIGRAZIOAREN GAITZESPENA: KOLONIZAZIOTIK ESKUIN MUTUR XENOFOBORA, ETA TALKA KULTURALAK ERDIAN     </vt:lpstr>
      <vt:lpstr>PowerPoint aurkezpena</vt:lpstr>
      <vt:lpstr>PowerPoint aurkezpena</vt:lpstr>
      <vt:lpstr>PowerPoint aurkezpena</vt:lpstr>
      <vt:lpstr>ALGUNAS PREVISIONES PARA EL FUTURO PRÓXIMO. EL ESTADO DEL BIENESTAR EN UN MUNDO NUEVO    ZENBAIT AURREIKUSPEN ETORKIZUN HURBILERAKO. ONGIZATE-ESTATUA MUNDU BERRI BATEAN     </vt:lpstr>
      <vt:lpstr>PowerPoint aurkezpena</vt:lpstr>
      <vt:lpstr>PowerPoint aurkezpena</vt:lpstr>
      <vt:lpstr>     REFLEXIONES FINALES. NO HAY FUTURO SIN INMIGRANTES.  BUKAERAKO HAUSNARKETAK. EZ DAGO ETORKIZUNIK MIGRATZAILERIK GABE    </vt:lpstr>
      <vt:lpstr>PowerPoint aurkezpena</vt:lpstr>
      <vt:lpstr>PowerPoint aurkezpena</vt:lpstr>
      <vt:lpstr>PowerPoint aurkezpena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Elia Rodrigo</dc:creator>
  <cp:lastModifiedBy>Miren Larrea Olaberia</cp:lastModifiedBy>
  <cp:revision>251</cp:revision>
  <dcterms:created xsi:type="dcterms:W3CDTF">2020-12-09T15:21:26Z</dcterms:created>
  <dcterms:modified xsi:type="dcterms:W3CDTF">2022-06-20T07:24:15Z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2020-12-09T00:00:00Z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2020-12-09T00:00:00Z</vt:filetime>
  </property>
</Properties>
</file>