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8" r:id="rId4"/>
    <p:sldId id="271" r:id="rId5"/>
    <p:sldId id="276" r:id="rId6"/>
    <p:sldId id="270" r:id="rId7"/>
    <p:sldId id="291" r:id="rId8"/>
    <p:sldId id="292" r:id="rId9"/>
    <p:sldId id="279" r:id="rId10"/>
    <p:sldId id="280" r:id="rId11"/>
    <p:sldId id="281" r:id="rId12"/>
    <p:sldId id="282" r:id="rId13"/>
    <p:sldId id="283" r:id="rId14"/>
    <p:sldId id="290" r:id="rId15"/>
    <p:sldId id="284" r:id="rId16"/>
    <p:sldId id="287" r:id="rId17"/>
    <p:sldId id="286" r:id="rId18"/>
    <p:sldId id="288" r:id="rId19"/>
    <p:sldId id="294" r:id="rId20"/>
    <p:sldId id="262" r:id="rId21"/>
  </p:sldIdLst>
  <p:sldSz cx="9144000" cy="6858000" type="screen4x3"/>
  <p:notesSz cx="6858000" cy="9144000"/>
  <p:defaultTextStyle>
    <a:defPPr>
      <a:defRPr lang="eu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3" autoAdjust="0"/>
    <p:restoredTop sz="94660"/>
  </p:normalViewPr>
  <p:slideViewPr>
    <p:cSldViewPr>
      <p:cViewPr varScale="1">
        <p:scale>
          <a:sx n="68" d="100"/>
          <a:sy n="68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uaren diapositi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u-ES"/>
              <a:t>Egin klik titulu maisuaren estiloa aldatzeko</a:t>
            </a:r>
          </a:p>
        </p:txBody>
      </p:sp>
      <p:sp>
        <p:nvSpPr>
          <p:cNvPr id="3" name="Azpititulua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u-ES"/>
              <a:t>Egin klik maisuaren azpititulu-estiloa editatzeko</a:t>
            </a:r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93CF-3694-4E8A-981D-BFEAC1A03E1C}" type="datetimeFigureOut">
              <a:rPr lang="eu-ES" smtClean="0"/>
              <a:t>2021/7/22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1A5FD-077B-4007-A5FC-76B6C8760221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769222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ulua eta testu bertik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u-ES"/>
              <a:t>Egin klik testu maisuaren 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93CF-3694-4E8A-981D-BFEAC1A03E1C}" type="datetimeFigureOut">
              <a:rPr lang="eu-ES" smtClean="0"/>
              <a:t>2021/7/22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1A5FD-077B-4007-A5FC-76B6C8760221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1882079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ulu bertikala eta test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zenburu bertikala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u-ES"/>
              <a:t>Egin klik titulu maisuaren estiloa aldatzeko</a:t>
            </a:r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u-ES"/>
              <a:t>Egin klik testu maisuaren 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93CF-3694-4E8A-981D-BFEAC1A03E1C}" type="datetimeFigureOut">
              <a:rPr lang="eu-ES" smtClean="0"/>
              <a:t>2021/7/22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1A5FD-077B-4007-A5FC-76B6C8760221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597747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ulua eta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u-ES"/>
              <a:t>Egin klik testu maisuaren 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93CF-3694-4E8A-981D-BFEAC1A03E1C}" type="datetimeFigureOut">
              <a:rPr lang="eu-ES" smtClean="0"/>
              <a:t>2021/7/22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1A5FD-077B-4007-A5FC-76B6C8760221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183796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talaren goibur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u-ES"/>
              <a:t>Egin klik titulu maisuaren estiloa aldatzeko</a:t>
            </a:r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u-ES"/>
              <a:t>Egin klik testu maisuaren estiloak aldatzeko</a:t>
            </a:r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93CF-3694-4E8A-981D-BFEAC1A03E1C}" type="datetimeFigureOut">
              <a:rPr lang="eu-ES" smtClean="0"/>
              <a:t>2021/7/22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1A5FD-077B-4007-A5FC-76B6C8760221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333395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i edu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</a:p>
        </p:txBody>
      </p:sp>
      <p:sp>
        <p:nvSpPr>
          <p:cNvPr id="3" name="Edukiaren leku-mark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u-ES"/>
              <a:t>Egin klik testu maisuaren 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u-ES"/>
              <a:t>Egin klik testu maisuaren 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93CF-3694-4E8A-981D-BFEAC1A03E1C}" type="datetimeFigureOut">
              <a:rPr lang="eu-ES" smtClean="0"/>
              <a:t>2021/7/22</a:t>
            </a:fld>
            <a:endParaRPr lang="eu-ES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1A5FD-077B-4007-A5FC-76B6C8760221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005760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onparazi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u-ES"/>
              <a:t>Egin klik titulu maisuaren estiloa aldatzeko</a:t>
            </a:r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/>
              <a:t>Egin klik testu maisuaren estiloak aldatzeko</a:t>
            </a:r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u-ES"/>
              <a:t>Egin klik testu maisuaren 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</a:p>
        </p:txBody>
      </p:sp>
      <p:sp>
        <p:nvSpPr>
          <p:cNvPr id="5" name="Testuaren leku-mark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/>
              <a:t>Egin klik testu maisuaren estiloak aldatzeko</a:t>
            </a:r>
          </a:p>
        </p:txBody>
      </p:sp>
      <p:sp>
        <p:nvSpPr>
          <p:cNvPr id="6" name="Edukiaren leku-mark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u-ES"/>
              <a:t>Egin klik testu maisuaren 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</a:p>
        </p:txBody>
      </p:sp>
      <p:sp>
        <p:nvSpPr>
          <p:cNvPr id="7" name="Dataren leku-mark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93CF-3694-4E8A-981D-BFEAC1A03E1C}" type="datetimeFigureOut">
              <a:rPr lang="eu-ES" smtClean="0"/>
              <a:t>2021/7/22</a:t>
            </a:fld>
            <a:endParaRPr lang="eu-ES"/>
          </a:p>
        </p:txBody>
      </p:sp>
      <p:sp>
        <p:nvSpPr>
          <p:cNvPr id="8" name="Orri-oinaren leku-mark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9" name="Diapositibaren zenbakiaren leku-mark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1A5FD-077B-4007-A5FC-76B6C8760221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1758529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ulua bakar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</a:p>
        </p:txBody>
      </p:sp>
      <p:sp>
        <p:nvSpPr>
          <p:cNvPr id="3" name="Dataren leku-mark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93CF-3694-4E8A-981D-BFEAC1A03E1C}" type="datetimeFigureOut">
              <a:rPr lang="eu-ES" smtClean="0"/>
              <a:t>2021/7/22</a:t>
            </a:fld>
            <a:endParaRPr lang="eu-ES"/>
          </a:p>
        </p:txBody>
      </p:sp>
      <p:sp>
        <p:nvSpPr>
          <p:cNvPr id="4" name="Orri-oinaren leku-mark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5" name="Diapositibaren zenbakiaren leku-mark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1A5FD-077B-4007-A5FC-76B6C8760221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68485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uts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ren leku-mark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93CF-3694-4E8A-981D-BFEAC1A03E1C}" type="datetimeFigureOut">
              <a:rPr lang="eu-ES" smtClean="0"/>
              <a:t>2021/7/22</a:t>
            </a:fld>
            <a:endParaRPr lang="eu-ES"/>
          </a:p>
        </p:txBody>
      </p:sp>
      <p:sp>
        <p:nvSpPr>
          <p:cNvPr id="3" name="Orri-oinaren leku-mark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1A5FD-077B-4007-A5FC-76B6C8760221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363865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pigrafedun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u-ES"/>
              <a:t>Egin klik titulu maisuaren estiloa aldatzeko</a:t>
            </a:r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u-ES"/>
              <a:t>Egin klik testu maisuaren 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u-ES"/>
              <a:t>Egin klik testu maisuaren estiloak aldatzeko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93CF-3694-4E8A-981D-BFEAC1A03E1C}" type="datetimeFigureOut">
              <a:rPr lang="eu-ES" smtClean="0"/>
              <a:t>2021/7/22</a:t>
            </a:fld>
            <a:endParaRPr lang="eu-ES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1A5FD-077B-4007-A5FC-76B6C8760221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822773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Epigrafedun ir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u-ES"/>
              <a:t>Egin klik titulu maisuaren estiloa aldatzeko</a:t>
            </a:r>
          </a:p>
        </p:txBody>
      </p:sp>
      <p:sp>
        <p:nvSpPr>
          <p:cNvPr id="3" name="Irudiaren leku-mar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u-ES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u-ES"/>
              <a:t>Egin klik testu maisuaren estiloak aldatzeko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93CF-3694-4E8A-981D-BFEAC1A03E1C}" type="datetimeFigureOut">
              <a:rPr lang="eu-ES" smtClean="0"/>
              <a:t>2021/7/22</a:t>
            </a:fld>
            <a:endParaRPr lang="eu-ES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1A5FD-077B-4007-A5FC-76B6C8760221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3951474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zenaren leku-mark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u-ES"/>
              <a:t>Egin klik titulu maisuaren estiloa aldatzeko</a:t>
            </a:r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u-ES"/>
              <a:t>Egin klik testu maisuaren 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E93CF-3694-4E8A-981D-BFEAC1A03E1C}" type="datetimeFigureOut">
              <a:rPr lang="eu-ES" smtClean="0"/>
              <a:t>2021/7/22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1A5FD-077B-4007-A5FC-76B6C8760221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70002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u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49" y="5013176"/>
            <a:ext cx="2563504" cy="137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ulua 1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7056784" cy="381642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u-ES" sz="3600" b="1" dirty="0" err="1"/>
              <a:t>Defensa</a:t>
            </a:r>
            <a:r>
              <a:rPr lang="eu-ES" sz="3600" b="1" dirty="0"/>
              <a:t> de la </a:t>
            </a:r>
            <a:r>
              <a:rPr lang="eu-ES" sz="3600" b="1" dirty="0" err="1"/>
              <a:t>sociedad</a:t>
            </a:r>
            <a:r>
              <a:rPr lang="eu-ES" sz="3600" b="1" dirty="0"/>
              <a:t> del </a:t>
            </a:r>
            <a:r>
              <a:rPr lang="eu-ES" sz="3600" b="1" dirty="0" err="1"/>
              <a:t>bienestar</a:t>
            </a:r>
            <a:r>
              <a:rPr lang="eu-ES" sz="3600" b="1" dirty="0"/>
              <a:t>. </a:t>
            </a:r>
            <a:br>
              <a:rPr lang="eu-ES" sz="3600" b="1" dirty="0"/>
            </a:br>
            <a:r>
              <a:rPr lang="eu-ES" sz="3600" b="1" dirty="0"/>
              <a:t>En </a:t>
            </a:r>
            <a:r>
              <a:rPr lang="eu-ES" sz="3600" b="1" dirty="0" err="1"/>
              <a:t>torno</a:t>
            </a:r>
            <a:r>
              <a:rPr lang="eu-ES" sz="3600" b="1" dirty="0"/>
              <a:t> al feminismo y el </a:t>
            </a:r>
            <a:r>
              <a:rPr lang="eu-ES" sz="3600" b="1" dirty="0" err="1"/>
              <a:t>envejecimiento</a:t>
            </a:r>
            <a:r>
              <a:rPr lang="eu-ES" sz="3600" b="1" dirty="0"/>
              <a:t> </a:t>
            </a:r>
            <a:r>
              <a:rPr lang="eu-ES" sz="3600" b="1" dirty="0" err="1"/>
              <a:t>en</a:t>
            </a:r>
            <a:r>
              <a:rPr lang="eu-ES" sz="3600" b="1" dirty="0"/>
              <a:t> la CAP: Las </a:t>
            </a:r>
            <a:r>
              <a:rPr lang="eu-ES" sz="3600" b="1" dirty="0" err="1"/>
              <a:t>personas</a:t>
            </a:r>
            <a:r>
              <a:rPr lang="eu-ES" sz="3600" b="1" dirty="0"/>
              <a:t> </a:t>
            </a:r>
            <a:r>
              <a:rPr lang="eu-ES" sz="3600" b="1" dirty="0" err="1"/>
              <a:t>mayores</a:t>
            </a:r>
            <a:r>
              <a:rPr lang="eu-ES" sz="3600" b="1" dirty="0"/>
              <a:t> del presente y del futuro. </a:t>
            </a:r>
            <a:br>
              <a:rPr lang="eu-ES" sz="3600" b="1" dirty="0"/>
            </a:br>
            <a:r>
              <a:rPr lang="eu-ES" sz="3600" b="1" dirty="0"/>
              <a:t>Emakunde y </a:t>
            </a:r>
            <a:r>
              <a:rPr lang="eu-ES" sz="3600" b="1" dirty="0" err="1"/>
              <a:t>las</a:t>
            </a:r>
            <a:r>
              <a:rPr lang="eu-ES" sz="3600" b="1" dirty="0"/>
              <a:t> </a:t>
            </a:r>
            <a:r>
              <a:rPr lang="eu-ES" sz="3600" b="1" dirty="0" err="1"/>
              <a:t>políticas</a:t>
            </a:r>
            <a:r>
              <a:rPr lang="eu-ES" sz="3600" b="1" dirty="0"/>
              <a:t> de </a:t>
            </a:r>
            <a:r>
              <a:rPr lang="eu-ES" sz="3600" b="1" dirty="0" err="1"/>
              <a:t>igualdad</a:t>
            </a:r>
            <a:r>
              <a:rPr lang="eu-ES" sz="3600" b="1" dirty="0"/>
              <a:t>.</a:t>
            </a:r>
            <a:endParaRPr lang="eu-ES" sz="3200" b="1" dirty="0"/>
          </a:p>
        </p:txBody>
      </p:sp>
    </p:spTree>
    <p:extLst>
      <p:ext uri="{BB962C8B-B14F-4D97-AF65-F5344CB8AC3E}">
        <p14:creationId xmlns:p14="http://schemas.microsoft.com/office/powerpoint/2010/main" val="294013748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FFC694-BE37-9347-9F95-128ECB2D9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dirty="0"/>
              <a:t>     </a:t>
            </a:r>
            <a:r>
              <a:rPr lang="es-ES" sz="3600" b="1" dirty="0"/>
              <a:t>Órganos de coordinación y redes de colaboración interinstitucionales: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5FF621-19DB-C047-95D5-193498A61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1700809"/>
            <a:ext cx="8676580" cy="1867346"/>
          </a:xfrm>
        </p:spPr>
        <p:txBody>
          <a:bodyPr>
            <a:normAutofit fontScale="70000" lnSpcReduction="20000"/>
          </a:bodyPr>
          <a:lstStyle/>
          <a:p>
            <a:r>
              <a:rPr lang="es-ES" sz="2800" dirty="0"/>
              <a:t>Comision interdepartamental para la igualdad de mujeres y hombres. (Gobierno)</a:t>
            </a:r>
          </a:p>
          <a:p>
            <a:r>
              <a:rPr lang="es-ES" sz="2800" dirty="0"/>
              <a:t>Comisión interinstitucional par ala igualdad de mujer y hombres. (Tres niveles institucionales)</a:t>
            </a:r>
          </a:p>
          <a:p>
            <a:r>
              <a:rPr lang="es-ES" sz="2800" dirty="0"/>
              <a:t>Comision interinstitucional para coordinar la atención a las mujeres víctimas. </a:t>
            </a:r>
          </a:p>
          <a:p>
            <a:r>
              <a:rPr lang="es-ES" sz="2800" dirty="0"/>
              <a:t>La red de municipios vascos por la igualdad. </a:t>
            </a:r>
            <a:r>
              <a:rPr lang="es-ES" sz="2800" dirty="0" err="1"/>
              <a:t>Berdinsarea</a:t>
            </a:r>
            <a:r>
              <a:rPr lang="es-ES" sz="2800" dirty="0"/>
              <a:t>, etc.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5AFC91C9-A440-9643-B796-FAD9914A2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r="60733"/>
          <a:stretch>
            <a:fillRect/>
          </a:stretch>
        </p:blipFill>
        <p:spPr bwMode="auto">
          <a:xfrm>
            <a:off x="215900" y="115888"/>
            <a:ext cx="900113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bideoak2.euskadi.eus/2017/06/27/lhk_emakunde/2017_06_27_lhk_emakunde_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68155"/>
            <a:ext cx="4551573" cy="303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590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0CA933-96AF-0D41-A904-2EE9C8F95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74" y="414729"/>
            <a:ext cx="8229600" cy="1143000"/>
          </a:xfrm>
        </p:spPr>
        <p:txBody>
          <a:bodyPr/>
          <a:lstStyle/>
          <a:p>
            <a:r>
              <a:rPr lang="es-ES" dirty="0"/>
              <a:t>Igualdad en las empresas.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B40F3727-C692-CB4C-8E93-7C7E8C1B0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r="60733"/>
          <a:stretch>
            <a:fillRect/>
          </a:stretch>
        </p:blipFill>
        <p:spPr bwMode="auto">
          <a:xfrm>
            <a:off x="215900" y="115888"/>
            <a:ext cx="900113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F534055D-7614-8A4A-8C02-B4C99BE71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0010" y="1652881"/>
            <a:ext cx="3758174" cy="397310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652336B-3E3C-5B4D-906E-CA3C40732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81534"/>
            <a:ext cx="3758174" cy="397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60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A84AA6-291A-B24A-B988-FAE7D3E1D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Coeducación. Nahiko!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6FB7A423-BE78-9245-A742-9D501BFB1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r="60733"/>
          <a:stretch>
            <a:fillRect/>
          </a:stretch>
        </p:blipFill>
        <p:spPr bwMode="auto">
          <a:xfrm>
            <a:off x="215900" y="115888"/>
            <a:ext cx="900113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E4BBEDCC-97E6-414C-87DC-80F834240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4450" y="2072481"/>
            <a:ext cx="65151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48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CBED25-9530-414E-816C-3C8DB3F05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Beldur Barik.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4030ED52-846E-DA47-80D0-7424A84D1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r="60733"/>
          <a:stretch>
            <a:fillRect/>
          </a:stretch>
        </p:blipFill>
        <p:spPr bwMode="auto">
          <a:xfrm>
            <a:off x="215900" y="115888"/>
            <a:ext cx="900113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AB20DD59-D3E2-C545-B405-05F71D82E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92081" y="1988840"/>
            <a:ext cx="3347658" cy="346208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112AEAA-2776-CE43-978D-E6BC40EBF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2132856"/>
            <a:ext cx="4619215" cy="31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6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E3A03E-7720-F548-A219-377C778FB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Gizonduz </a:t>
            </a:r>
          </a:p>
        </p:txBody>
      </p:sp>
      <p:pic>
        <p:nvPicPr>
          <p:cNvPr id="4" name="Edukiaren leku-mark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7663" y="1600200"/>
            <a:ext cx="612867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68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F562DE-901B-1C40-AB0B-8CC0DB3C6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Jabetuz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360ADC9A-A247-2B47-A203-E709FB70F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r="60733"/>
          <a:stretch>
            <a:fillRect/>
          </a:stretch>
        </p:blipFill>
        <p:spPr bwMode="auto">
          <a:xfrm>
            <a:off x="215900" y="115888"/>
            <a:ext cx="900113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s://www.irekia.euskadi.eus/uploads/cover_photos/50019/original/2018-11-14_jabetuz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707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03273D-A6C3-7940-A1E0-D7B6332B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Begira </a:t>
            </a:r>
          </a:p>
        </p:txBody>
      </p:sp>
      <p:pic>
        <p:nvPicPr>
          <p:cNvPr id="4" name="Edukiaren leku-mark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56792"/>
            <a:ext cx="3177942" cy="4525963"/>
          </a:xfrm>
          <a:prstGeom prst="rect">
            <a:avLst/>
          </a:prstGeom>
        </p:spPr>
      </p:pic>
      <p:pic>
        <p:nvPicPr>
          <p:cNvPr id="1026" name="Picture 2" descr="https://www.emakunde.euskadi.eus/contenidos/informacion/temas_medios_intro/es_def/images/u72-begira_app_c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60849"/>
            <a:ext cx="5208638" cy="251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539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EE2FAB-0869-B646-99BE-76F441021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Comisión consultiva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419A2591-0C72-9E40-9E0A-DB3E544B4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r="60733"/>
          <a:stretch>
            <a:fillRect/>
          </a:stretch>
        </p:blipFill>
        <p:spPr bwMode="auto">
          <a:xfrm>
            <a:off x="215900" y="115888"/>
            <a:ext cx="900113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www.irekia.euskadi.eus/uploads/cover_photos/32244/original/Cg9u5QdWMAE_5b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96914"/>
            <a:ext cx="6563784" cy="492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446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0055F8-9692-8042-BF88-7D9B24D06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Autofit/>
          </a:bodyPr>
          <a:lstStyle/>
          <a:p>
            <a:r>
              <a:rPr lang="es-ES" sz="3200" b="1" dirty="0" err="1"/>
              <a:t>Generation</a:t>
            </a:r>
            <a:r>
              <a:rPr lang="es-ES" sz="3200" b="1" dirty="0"/>
              <a:t> Equality: </a:t>
            </a:r>
            <a:br>
              <a:rPr lang="es-ES" sz="3200" b="1" dirty="0"/>
            </a:br>
            <a:r>
              <a:rPr lang="es-ES" sz="3200" b="1" dirty="0"/>
              <a:t>Pacto social por la igualdad y contra la violencia machista hacia las mujeres. 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9C66F6B0-90A1-4A49-9508-1BD4F8A6A9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60645"/>
            <a:ext cx="8229600" cy="400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84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u-ES"/>
          </a:p>
        </p:txBody>
      </p:sp>
      <p:pic>
        <p:nvPicPr>
          <p:cNvPr id="2050" name="Picture 2" descr="https://bideoak2.euskadi.eus/2020/12/19/news_65763/dic._19_2020_GENERACION_IGUALDAD_2020_A._RUIZ_HIERRO_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246" y="1600200"/>
            <a:ext cx="678750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302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1490" y="505619"/>
            <a:ext cx="3840085" cy="169279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s-ES" sz="3700" dirty="0"/>
              <a:t>La </a:t>
            </a:r>
            <a:br>
              <a:rPr lang="es-ES" sz="3700" dirty="0"/>
            </a:br>
            <a:r>
              <a:rPr lang="es-ES" sz="3700" dirty="0"/>
              <a:t>autonomía de la mujeres mayores en el Pais Vasco</a:t>
            </a:r>
            <a:endParaRPr lang="eu-ES" sz="37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7034398-15CF-4A8F-95DB-89B7FFCA7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2575034"/>
            <a:ext cx="3840085" cy="3462228"/>
          </a:xfrm>
        </p:spPr>
        <p:txBody>
          <a:bodyPr>
            <a:normAutofit/>
          </a:bodyPr>
          <a:lstStyle/>
          <a:p>
            <a:r>
              <a:rPr lang="es-ES" sz="2800" dirty="0"/>
              <a:t>Temor: pérdida de autonomía.</a:t>
            </a:r>
          </a:p>
          <a:p>
            <a:r>
              <a:rPr lang="es-ES" sz="2800" dirty="0"/>
              <a:t>Contribución de las mujeres mayores al empoderamiento de las mujeres jóvenes. </a:t>
            </a:r>
            <a:endParaRPr lang="en-US" sz="2800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544B269E-CC86-894B-BDED-BAC2720745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"/>
          <a:stretch/>
        </p:blipFill>
        <p:spPr>
          <a:xfrm>
            <a:off x="4409136" y="10"/>
            <a:ext cx="4734863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72503E69-E6C8-0B4B-B2E7-33673F7F8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r="60733"/>
          <a:stretch>
            <a:fillRect/>
          </a:stretch>
        </p:blipFill>
        <p:spPr bwMode="auto">
          <a:xfrm>
            <a:off x="215900" y="115888"/>
            <a:ext cx="900113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386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572" y="4437112"/>
            <a:ext cx="399415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stuKoadroa 1"/>
          <p:cNvSpPr txBox="1"/>
          <p:nvPr/>
        </p:nvSpPr>
        <p:spPr>
          <a:xfrm>
            <a:off x="722045" y="908720"/>
            <a:ext cx="72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u-ES" sz="3600" dirty="0">
              <a:solidFill>
                <a:srgbClr val="7030A0"/>
              </a:solidFill>
            </a:endParaRPr>
          </a:p>
          <a:p>
            <a:pPr algn="ctr"/>
            <a:r>
              <a:rPr lang="eu-ES" sz="8000" dirty="0">
                <a:solidFill>
                  <a:srgbClr val="7030A0"/>
                </a:solidFill>
              </a:rPr>
              <a:t>Eskerrik asko</a:t>
            </a:r>
          </a:p>
          <a:p>
            <a:pPr algn="ctr"/>
            <a:endParaRPr lang="eu-ES" sz="3600" dirty="0">
              <a:solidFill>
                <a:srgbClr val="7030A0"/>
              </a:solidFill>
            </a:endParaRPr>
          </a:p>
          <a:p>
            <a:pPr algn="ctr"/>
            <a:r>
              <a:rPr lang="eu-ES" sz="2800" dirty="0" err="1">
                <a:solidFill>
                  <a:srgbClr val="7030A0"/>
                </a:solidFill>
              </a:rPr>
              <a:t>www.emakunde.euskadi.eus</a:t>
            </a:r>
            <a:endParaRPr lang="eu-E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6663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ítulo 1">
            <a:extLst>
              <a:ext uri="{FF2B5EF4-FFF2-40B4-BE49-F238E27FC236}">
                <a16:creationId xmlns:a16="http://schemas.microsoft.com/office/drawing/2014/main" id="{0DBF801B-86C5-414F-A364-02A2D973D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986" y="721805"/>
            <a:ext cx="3198666" cy="2221992"/>
          </a:xfrm>
        </p:spPr>
        <p:txBody>
          <a:bodyPr>
            <a:normAutofit/>
          </a:bodyPr>
          <a:lstStyle/>
          <a:p>
            <a:endParaRPr lang="es-ES" sz="3700" dirty="0"/>
          </a:p>
        </p:txBody>
      </p:sp>
      <p:sp>
        <p:nvSpPr>
          <p:cNvPr id="31" name="Content Placeholder 9">
            <a:extLst>
              <a:ext uri="{FF2B5EF4-FFF2-40B4-BE49-F238E27FC236}">
                <a16:creationId xmlns:a16="http://schemas.microsoft.com/office/drawing/2014/main" id="{DD86B3E0-BE77-4F6D-BBED-39A28EFC3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986" y="3531476"/>
            <a:ext cx="3198666" cy="3034862"/>
          </a:xfrm>
        </p:spPr>
        <p:txBody>
          <a:bodyPr anchor="ctr">
            <a:normAutofit/>
          </a:bodyPr>
          <a:lstStyle/>
          <a:p>
            <a:endParaRPr lang="en-US" sz="160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A308840B-9684-254F-A53B-50407A1782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424"/>
          <a:stretch/>
        </p:blipFill>
        <p:spPr>
          <a:xfrm>
            <a:off x="2499454" y="695271"/>
            <a:ext cx="4145091" cy="6003779"/>
          </a:xfrm>
          <a:prstGeom prst="rect">
            <a:avLst/>
          </a:prstGeom>
        </p:spPr>
      </p:pic>
      <p:pic>
        <p:nvPicPr>
          <p:cNvPr id="2" name="Picture 14">
            <a:extLst>
              <a:ext uri="{FF2B5EF4-FFF2-40B4-BE49-F238E27FC236}">
                <a16:creationId xmlns:a16="http://schemas.microsoft.com/office/drawing/2014/main" id="{55579967-B508-A343-9DA4-53B75547D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r="60733"/>
          <a:stretch>
            <a:fillRect/>
          </a:stretch>
        </p:blipFill>
        <p:spPr bwMode="auto">
          <a:xfrm>
            <a:off x="215900" y="115888"/>
            <a:ext cx="900113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532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10"/>
          <p:cNvGrpSpPr>
            <a:grpSpLocks/>
          </p:cNvGrpSpPr>
          <p:nvPr/>
        </p:nvGrpSpPr>
        <p:grpSpPr bwMode="auto">
          <a:xfrm>
            <a:off x="0" y="5976938"/>
            <a:ext cx="1042988" cy="908050"/>
            <a:chOff x="0" y="5976664"/>
            <a:chExt cx="1043608" cy="908720"/>
          </a:xfrm>
        </p:grpSpPr>
        <p:sp>
          <p:nvSpPr>
            <p:cNvPr id="12" name="Right Triangle 11"/>
            <p:cNvSpPr/>
            <p:nvPr/>
          </p:nvSpPr>
          <p:spPr>
            <a:xfrm>
              <a:off x="0" y="5976664"/>
              <a:ext cx="1043608" cy="908720"/>
            </a:xfrm>
            <a:prstGeom prst="rtTriangle">
              <a:avLst/>
            </a:prstGeom>
            <a:solidFill>
              <a:srgbClr val="973D9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endParaRPr lang="en-US" altLang="es-ES">
                <a:solidFill>
                  <a:srgbClr val="FFFFFF"/>
                </a:solidFill>
                <a:latin typeface="Rockwell" pitchFamily="18" charset="0"/>
              </a:endParaRPr>
            </a:p>
          </p:txBody>
        </p:sp>
        <p:sp>
          <p:nvSpPr>
            <p:cNvPr id="13" name="Right Triangle 12"/>
            <p:cNvSpPr/>
            <p:nvPr/>
          </p:nvSpPr>
          <p:spPr>
            <a:xfrm>
              <a:off x="0" y="6010026"/>
              <a:ext cx="875233" cy="875358"/>
            </a:xfrm>
            <a:prstGeom prst="rtTriangle">
              <a:avLst/>
            </a:prstGeom>
            <a:solidFill>
              <a:srgbClr val="660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endParaRPr lang="en-US" altLang="es-ES">
                <a:solidFill>
                  <a:srgbClr val="FFFFFF"/>
                </a:solidFill>
                <a:latin typeface="Rockwell" pitchFamily="18" charset="0"/>
              </a:endParaRPr>
            </a:p>
          </p:txBody>
        </p:sp>
      </p:grpSp>
      <p:pic>
        <p:nvPicPr>
          <p:cNvPr id="25603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r="60733"/>
          <a:stretch>
            <a:fillRect/>
          </a:stretch>
        </p:blipFill>
        <p:spPr bwMode="auto">
          <a:xfrm>
            <a:off x="215900" y="115888"/>
            <a:ext cx="900113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250825" y="98107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Box 2052"/>
          <p:cNvSpPr txBox="1">
            <a:spLocks noChangeArrowheads="1"/>
          </p:cNvSpPr>
          <p:nvPr/>
        </p:nvSpPr>
        <p:spPr bwMode="auto">
          <a:xfrm>
            <a:off x="2346325" y="6199188"/>
            <a:ext cx="4895850" cy="4635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ts val="600"/>
              </a:spcBef>
              <a:buSzPct val="100000"/>
              <a:defRPr/>
            </a:pPr>
            <a:r>
              <a:rPr lang="es-ES_tradnl" altLang="es-ES" b="0">
                <a:solidFill>
                  <a:srgbClr val="663366"/>
                </a:solidFill>
                <a:latin typeface="Rockwell" pitchFamily="18" charset="0"/>
              </a:rPr>
              <a:t>9th place in the European Union</a:t>
            </a:r>
          </a:p>
        </p:txBody>
      </p:sp>
      <p:sp>
        <p:nvSpPr>
          <p:cNvPr id="6144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s-ES" altLang="es-ES_tradnl"/>
          </a:p>
        </p:txBody>
      </p:sp>
      <p:sp>
        <p:nvSpPr>
          <p:cNvPr id="61449" name="Rectangle 3"/>
          <p:cNvSpPr>
            <a:spLocks noChangeArrowheads="1"/>
          </p:cNvSpPr>
          <p:nvPr/>
        </p:nvSpPr>
        <p:spPr bwMode="auto">
          <a:xfrm>
            <a:off x="0" y="34004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s-ES" altLang="es-ES_tradnl"/>
          </a:p>
        </p:txBody>
      </p:sp>
      <p:sp>
        <p:nvSpPr>
          <p:cNvPr id="14" name="Rectángulo 13"/>
          <p:cNvSpPr/>
          <p:nvPr/>
        </p:nvSpPr>
        <p:spPr bwMode="auto">
          <a:xfrm>
            <a:off x="1268413" y="239713"/>
            <a:ext cx="7354887" cy="533400"/>
          </a:xfrm>
          <a:prstGeom prst="rect">
            <a:avLst/>
          </a:prstGeom>
          <a:solidFill>
            <a:srgbClr val="E5DD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0" tIns="0" rIns="0" bIns="0" anchor="ctr"/>
          <a:lstStyle/>
          <a:p>
            <a:pPr algn="ctr">
              <a:defRPr/>
            </a:pPr>
            <a:r>
              <a:rPr lang="es-ES" dirty="0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25609" name="CuadroTexto 17"/>
          <p:cNvSpPr txBox="1">
            <a:spLocks noChangeArrowheads="1"/>
          </p:cNvSpPr>
          <p:nvPr/>
        </p:nvSpPr>
        <p:spPr bwMode="auto">
          <a:xfrm>
            <a:off x="1619250" y="290513"/>
            <a:ext cx="68072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buSzPct val="100000"/>
            </a:pPr>
            <a:r>
              <a:rPr lang="es-ES_tradnl" altLang="es-ES" sz="2200">
                <a:solidFill>
                  <a:srgbClr val="4E2E82"/>
                </a:solidFill>
                <a:latin typeface="HelveticaRounded LT Std BdCn"/>
              </a:rPr>
              <a:t>GENDER EQUALITY INDEX</a:t>
            </a:r>
          </a:p>
        </p:txBody>
      </p:sp>
      <p:pic>
        <p:nvPicPr>
          <p:cNvPr id="25610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452563"/>
            <a:ext cx="6226175" cy="442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930101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B4F86F-37C0-514F-866F-06B82D0A4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930" y="1050595"/>
            <a:ext cx="6056111" cy="161848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5400"/>
              <a:t>Retos de las politicas de igualdad…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B5FABD-DBBE-5543-A18C-11305AF52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930" y="2969469"/>
            <a:ext cx="6056111" cy="2800395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600"/>
              <a:t>Seguir trabajando en la transversalización de las políticas de igualdad en todas las políticas publicas. </a:t>
            </a:r>
          </a:p>
          <a:p>
            <a:pPr>
              <a:lnSpc>
                <a:spcPct val="90000"/>
              </a:lnSpc>
            </a:pPr>
            <a:r>
              <a:rPr lang="es-ES" sz="1600"/>
              <a:t>Seguir trabajando en el empoderamiento de las mujeres.</a:t>
            </a:r>
          </a:p>
          <a:p>
            <a:pPr>
              <a:lnSpc>
                <a:spcPct val="90000"/>
              </a:lnSpc>
            </a:pPr>
            <a:r>
              <a:rPr lang="es-ES" sz="1600"/>
              <a:t>Construcción de una sociedad de visibilice, valore y comparta los trabajados de cuidados.</a:t>
            </a:r>
          </a:p>
          <a:p>
            <a:pPr>
              <a:lnSpc>
                <a:spcPct val="90000"/>
              </a:lnSpc>
            </a:pPr>
            <a:r>
              <a:rPr lang="es-ES" sz="1600"/>
              <a:t>En la implicación de hombres en la igualdad.</a:t>
            </a:r>
          </a:p>
          <a:p>
            <a:pPr>
              <a:lnSpc>
                <a:spcPct val="90000"/>
              </a:lnSpc>
            </a:pPr>
            <a:r>
              <a:rPr lang="es-ES" sz="1600"/>
              <a:t>Disminución de la feminización de la pobreza.</a:t>
            </a:r>
          </a:p>
          <a:p>
            <a:pPr>
              <a:lnSpc>
                <a:spcPct val="90000"/>
              </a:lnSpc>
            </a:pPr>
            <a:r>
              <a:rPr lang="es-ES" sz="1600"/>
              <a:t>Educación como instrumento efectivo para el cambio de valores.</a:t>
            </a:r>
          </a:p>
          <a:p>
            <a:pPr>
              <a:lnSpc>
                <a:spcPct val="90000"/>
              </a:lnSpc>
            </a:pPr>
            <a:r>
              <a:rPr lang="es-ES" sz="1600"/>
              <a:t>Construcción de vidas libres de violencia contra las mujeres.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972349F4-FF77-CC4D-875A-902D7EE8D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r="60733"/>
          <a:stretch>
            <a:fillRect/>
          </a:stretch>
        </p:blipFill>
        <p:spPr bwMode="auto">
          <a:xfrm>
            <a:off x="215900" y="115888"/>
            <a:ext cx="900113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627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250825" y="162877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50825" y="5157788"/>
            <a:ext cx="8642350" cy="1439862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532" name="Title 1"/>
          <p:cNvSpPr txBox="1">
            <a:spLocks/>
          </p:cNvSpPr>
          <p:nvPr/>
        </p:nvSpPr>
        <p:spPr bwMode="auto">
          <a:xfrm>
            <a:off x="536575" y="5084763"/>
            <a:ext cx="864235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rgbClr val="595959"/>
                </a:solidFill>
                <a:latin typeface="Rockwell" pitchFamily="18" charset="0"/>
                <a:ea typeface="MS PGothic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B870B8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Rockwell" pitchFamily="18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Rockwell" pitchFamily="18" charset="0"/>
                <a:ea typeface="MS PGothic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B870B8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Rockwell" pitchFamily="18" charset="0"/>
                <a:ea typeface="MS PGothic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Rockwell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Rockwell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Rockwell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Rockwell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Rockwell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pitchFamily="34" charset="0"/>
              <a:buNone/>
            </a:pPr>
            <a:r>
              <a:rPr lang="es-ES_tradnl" altLang="es-ES" sz="4400" b="0" dirty="0">
                <a:solidFill>
                  <a:srgbClr val="FFFFFF"/>
                </a:solidFill>
                <a:latin typeface="HelveticaNeueLT Std Cn"/>
              </a:rPr>
              <a:t>EMAKUNDE</a:t>
            </a:r>
          </a:p>
          <a:p>
            <a:pPr algn="ctr">
              <a:spcBef>
                <a:spcPct val="0"/>
              </a:spcBef>
              <a:buClrTx/>
              <a:buFont typeface="Arial" pitchFamily="34" charset="0"/>
              <a:buNone/>
            </a:pPr>
            <a:r>
              <a:rPr lang="es-ES_tradnl" altLang="es-ES" sz="4000" dirty="0" err="1">
                <a:solidFill>
                  <a:srgbClr val="FFFFFF"/>
                </a:solidFill>
                <a:latin typeface="HelveticaNeueLT Std Cn"/>
              </a:rPr>
              <a:t>Emakumearen</a:t>
            </a:r>
            <a:r>
              <a:rPr lang="es-ES_tradnl" altLang="es-ES" sz="4000" dirty="0">
                <a:solidFill>
                  <a:srgbClr val="FFFFFF"/>
                </a:solidFill>
                <a:latin typeface="HelveticaNeueLT Std Cn"/>
              </a:rPr>
              <a:t> </a:t>
            </a:r>
            <a:r>
              <a:rPr lang="es-ES_tradnl" altLang="es-ES" sz="4000" dirty="0" err="1">
                <a:solidFill>
                  <a:srgbClr val="FFFFFF"/>
                </a:solidFill>
                <a:latin typeface="HelveticaNeueLT Std Cn"/>
              </a:rPr>
              <a:t>Euskal</a:t>
            </a:r>
            <a:r>
              <a:rPr lang="es-ES_tradnl" altLang="es-ES" sz="4000" dirty="0">
                <a:solidFill>
                  <a:srgbClr val="FFFFFF"/>
                </a:solidFill>
                <a:latin typeface="HelveticaNeueLT Std Cn"/>
              </a:rPr>
              <a:t> </a:t>
            </a:r>
            <a:r>
              <a:rPr lang="es-ES_tradnl" altLang="es-ES" sz="4000" dirty="0" err="1">
                <a:solidFill>
                  <a:srgbClr val="FFFFFF"/>
                </a:solidFill>
                <a:latin typeface="HelveticaNeueLT Std Cn"/>
              </a:rPr>
              <a:t>Erakundea</a:t>
            </a:r>
            <a:endParaRPr lang="es-ES_tradnl" altLang="es-ES" sz="4000" b="0" dirty="0">
              <a:solidFill>
                <a:srgbClr val="FFFFFF"/>
              </a:solidFill>
              <a:latin typeface="HelveticaNeueLT Std Cn"/>
            </a:endParaRPr>
          </a:p>
        </p:txBody>
      </p:sp>
      <p:pic>
        <p:nvPicPr>
          <p:cNvPr id="2253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34099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8" descr="Imagen edificio Emakun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773238"/>
            <a:ext cx="8639175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92806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0"/>
          <p:cNvGrpSpPr>
            <a:grpSpLocks/>
          </p:cNvGrpSpPr>
          <p:nvPr/>
        </p:nvGrpSpPr>
        <p:grpSpPr bwMode="auto">
          <a:xfrm>
            <a:off x="0" y="5976938"/>
            <a:ext cx="1042988" cy="908050"/>
            <a:chOff x="0" y="5976664"/>
            <a:chExt cx="1043608" cy="908720"/>
          </a:xfrm>
        </p:grpSpPr>
        <p:sp>
          <p:nvSpPr>
            <p:cNvPr id="12" name="Right Triangle 11"/>
            <p:cNvSpPr/>
            <p:nvPr/>
          </p:nvSpPr>
          <p:spPr>
            <a:xfrm>
              <a:off x="0" y="5976664"/>
              <a:ext cx="1043608" cy="908720"/>
            </a:xfrm>
            <a:prstGeom prst="rtTriangle">
              <a:avLst/>
            </a:prstGeom>
            <a:solidFill>
              <a:srgbClr val="973D9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ight Triangle 12"/>
            <p:cNvSpPr/>
            <p:nvPr/>
          </p:nvSpPr>
          <p:spPr>
            <a:xfrm>
              <a:off x="0" y="6010026"/>
              <a:ext cx="875233" cy="875358"/>
            </a:xfrm>
            <a:prstGeom prst="rtTriangle">
              <a:avLst/>
            </a:prstGeom>
            <a:solidFill>
              <a:srgbClr val="660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3555" name="Title 1"/>
          <p:cNvSpPr>
            <a:spLocks noGrp="1"/>
          </p:cNvSpPr>
          <p:nvPr>
            <p:ph type="title" idx="4294967295"/>
          </p:nvPr>
        </p:nvSpPr>
        <p:spPr>
          <a:xfrm>
            <a:off x="2195513" y="188913"/>
            <a:ext cx="6692900" cy="706437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altLang="es-ES"/>
              <a:t>Xedea</a:t>
            </a:r>
          </a:p>
        </p:txBody>
      </p:sp>
      <p:pic>
        <p:nvPicPr>
          <p:cNvPr id="23556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r="60733"/>
          <a:stretch>
            <a:fillRect/>
          </a:stretch>
        </p:blipFill>
        <p:spPr bwMode="auto">
          <a:xfrm>
            <a:off x="215900" y="115888"/>
            <a:ext cx="900113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250825" y="981075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654" name="Text Box 2052"/>
          <p:cNvSpPr txBox="1">
            <a:spLocks noChangeArrowheads="1"/>
          </p:cNvSpPr>
          <p:nvPr/>
        </p:nvSpPr>
        <p:spPr bwMode="auto">
          <a:xfrm>
            <a:off x="522288" y="3357563"/>
            <a:ext cx="3978275" cy="908050"/>
          </a:xfrm>
          <a:prstGeom prst="rect">
            <a:avLst/>
          </a:prstGeom>
          <a:solidFill>
            <a:srgbClr val="E7D0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es-ES" sz="2000" b="0">
                <a:solidFill>
                  <a:schemeClr val="accent1"/>
                </a:solidFill>
                <a:latin typeface="Rockwell" panose="02060603020205020403" pitchFamily="18" charset="0"/>
              </a:rPr>
              <a:t>Berdintasun politikak bultzatu</a:t>
            </a:r>
          </a:p>
          <a:p>
            <a:pPr>
              <a:spcBef>
                <a:spcPts val="600"/>
              </a:spcBef>
            </a:pPr>
            <a:r>
              <a:rPr lang="en-US" altLang="es-ES" sz="1400" b="0">
                <a:solidFill>
                  <a:schemeClr val="accent1"/>
                </a:solidFill>
                <a:latin typeface="Rockwell" panose="02060603020205020403" pitchFamily="18" charset="0"/>
              </a:rPr>
              <a:t>(arautu, diseinatu, koordinatu, aholku eman, eta ebaluatu)</a:t>
            </a:r>
          </a:p>
        </p:txBody>
      </p:sp>
      <p:sp>
        <p:nvSpPr>
          <p:cNvPr id="9" name="Text Box 2052"/>
          <p:cNvSpPr txBox="1">
            <a:spLocks noChangeArrowheads="1"/>
          </p:cNvSpPr>
          <p:nvPr/>
        </p:nvSpPr>
        <p:spPr bwMode="auto">
          <a:xfrm>
            <a:off x="536575" y="1412875"/>
            <a:ext cx="8154988" cy="8302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altLang="es-ES" b="0" dirty="0" err="1">
                <a:solidFill>
                  <a:schemeClr val="accent1"/>
                </a:solidFill>
                <a:latin typeface="Rockwell" pitchFamily="18" charset="0"/>
              </a:rPr>
              <a:t>Eusko</a:t>
            </a:r>
            <a:r>
              <a:rPr lang="en-US" altLang="es-ES" b="0" dirty="0">
                <a:solidFill>
                  <a:schemeClr val="accent1"/>
                </a:solidFill>
                <a:latin typeface="Rockwell" pitchFamily="18" charset="0"/>
              </a:rPr>
              <a:t> </a:t>
            </a:r>
            <a:r>
              <a:rPr lang="en-US" altLang="es-ES" b="0" dirty="0" err="1">
                <a:solidFill>
                  <a:schemeClr val="accent1"/>
                </a:solidFill>
                <a:latin typeface="Rockwell" pitchFamily="18" charset="0"/>
              </a:rPr>
              <a:t>Jaurlaritzako</a:t>
            </a:r>
            <a:r>
              <a:rPr lang="en-US" altLang="es-ES" b="0" dirty="0">
                <a:solidFill>
                  <a:schemeClr val="accent1"/>
                </a:solidFill>
                <a:latin typeface="Rockwell" pitchFamily="18" charset="0"/>
              </a:rPr>
              <a:t> </a:t>
            </a:r>
            <a:r>
              <a:rPr lang="en-US" altLang="es-ES" b="0" dirty="0" err="1">
                <a:solidFill>
                  <a:schemeClr val="accent1"/>
                </a:solidFill>
                <a:latin typeface="Rockwell" pitchFamily="18" charset="0"/>
              </a:rPr>
              <a:t>autonomiadun</a:t>
            </a:r>
            <a:r>
              <a:rPr lang="en-US" altLang="es-ES" b="0" dirty="0">
                <a:solidFill>
                  <a:schemeClr val="accent1"/>
                </a:solidFill>
                <a:latin typeface="Rockwell" pitchFamily="18" charset="0"/>
              </a:rPr>
              <a:t> </a:t>
            </a:r>
            <a:r>
              <a:rPr lang="en-US" altLang="es-ES" b="0" dirty="0" err="1">
                <a:solidFill>
                  <a:schemeClr val="accent1"/>
                </a:solidFill>
                <a:latin typeface="Rockwell" pitchFamily="18" charset="0"/>
              </a:rPr>
              <a:t>erakundea</a:t>
            </a:r>
            <a:r>
              <a:rPr lang="en-US" altLang="es-ES" b="0" dirty="0">
                <a:solidFill>
                  <a:schemeClr val="accent1"/>
                </a:solidFill>
                <a:latin typeface="Rockwell" pitchFamily="18" charset="0"/>
              </a:rPr>
              <a:t>, 1988an </a:t>
            </a:r>
            <a:r>
              <a:rPr lang="en-US" altLang="es-ES" b="0" dirty="0" err="1">
                <a:solidFill>
                  <a:schemeClr val="accent1"/>
                </a:solidFill>
                <a:latin typeface="Rockwell" pitchFamily="18" charset="0"/>
              </a:rPr>
              <a:t>sortua</a:t>
            </a:r>
            <a:endParaRPr lang="en-US" altLang="es-ES" b="0" dirty="0">
              <a:solidFill>
                <a:schemeClr val="accent1"/>
              </a:solidFill>
              <a:latin typeface="Rockwell" pitchFamily="18" charset="0"/>
            </a:endParaRPr>
          </a:p>
        </p:txBody>
      </p:sp>
      <p:sp>
        <p:nvSpPr>
          <p:cNvPr id="10" name="Text Box 2052"/>
          <p:cNvSpPr txBox="1">
            <a:spLocks noChangeArrowheads="1"/>
          </p:cNvSpPr>
          <p:nvPr/>
        </p:nvSpPr>
        <p:spPr bwMode="auto">
          <a:xfrm>
            <a:off x="636588" y="5013325"/>
            <a:ext cx="8066087" cy="8302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altLang="es-ES" b="0" dirty="0" err="1">
                <a:solidFill>
                  <a:srgbClr val="631F60"/>
                </a:solidFill>
                <a:latin typeface="Rockwell" pitchFamily="18" charset="0"/>
              </a:rPr>
              <a:t>Emakumeen</a:t>
            </a:r>
            <a:r>
              <a:rPr lang="en-US" altLang="es-ES" b="0" dirty="0">
                <a:solidFill>
                  <a:srgbClr val="631F60"/>
                </a:solidFill>
                <a:latin typeface="Rockwell" pitchFamily="18" charset="0"/>
              </a:rPr>
              <a:t> eta </a:t>
            </a:r>
            <a:r>
              <a:rPr lang="en-US" altLang="es-ES" b="0" dirty="0" err="1">
                <a:solidFill>
                  <a:srgbClr val="631F60"/>
                </a:solidFill>
                <a:latin typeface="Rockwell" pitchFamily="18" charset="0"/>
              </a:rPr>
              <a:t>gizonen</a:t>
            </a:r>
            <a:r>
              <a:rPr lang="en-US" altLang="es-ES" b="0" dirty="0">
                <a:solidFill>
                  <a:srgbClr val="631F60"/>
                </a:solidFill>
                <a:latin typeface="Rockwell" pitchFamily="18" charset="0"/>
              </a:rPr>
              <a:t> </a:t>
            </a:r>
            <a:r>
              <a:rPr lang="en-US" altLang="es-ES" b="0" dirty="0" err="1">
                <a:solidFill>
                  <a:srgbClr val="631F60"/>
                </a:solidFill>
                <a:latin typeface="Rockwell" pitchFamily="18" charset="0"/>
              </a:rPr>
              <a:t>benetako</a:t>
            </a:r>
            <a:r>
              <a:rPr lang="en-US" altLang="es-ES" b="0" dirty="0">
                <a:solidFill>
                  <a:srgbClr val="631F60"/>
                </a:solidFill>
                <a:latin typeface="Rockwell" pitchFamily="18" charset="0"/>
              </a:rPr>
              <a:t> </a:t>
            </a:r>
            <a:r>
              <a:rPr lang="en-US" altLang="es-ES" b="0" dirty="0" err="1">
                <a:solidFill>
                  <a:srgbClr val="631F60"/>
                </a:solidFill>
                <a:latin typeface="Rockwell" pitchFamily="18" charset="0"/>
              </a:rPr>
              <a:t>berdintasuna</a:t>
            </a:r>
            <a:r>
              <a:rPr lang="en-US" altLang="es-ES" b="0" dirty="0">
                <a:solidFill>
                  <a:srgbClr val="631F60"/>
                </a:solidFill>
                <a:latin typeface="Rockwell" pitchFamily="18" charset="0"/>
              </a:rPr>
              <a:t> </a:t>
            </a:r>
            <a:r>
              <a:rPr lang="en-US" altLang="es-ES" b="0" dirty="0" err="1">
                <a:solidFill>
                  <a:srgbClr val="631F60"/>
                </a:solidFill>
                <a:latin typeface="Rockwell" pitchFamily="18" charset="0"/>
              </a:rPr>
              <a:t>lortzeko</a:t>
            </a:r>
            <a:r>
              <a:rPr lang="en-US" altLang="es-ES" b="0" dirty="0">
                <a:solidFill>
                  <a:srgbClr val="631F60"/>
                </a:solidFill>
                <a:latin typeface="Rockwell" pitchFamily="18" charset="0"/>
              </a:rPr>
              <a:t> </a:t>
            </a:r>
            <a:r>
              <a:rPr lang="en-US" altLang="es-ES" b="0" dirty="0" err="1">
                <a:solidFill>
                  <a:srgbClr val="631F60"/>
                </a:solidFill>
                <a:latin typeface="Rockwell" pitchFamily="18" charset="0"/>
              </a:rPr>
              <a:t>Autonomia</a:t>
            </a:r>
            <a:r>
              <a:rPr lang="en-US" altLang="es-ES" b="0" dirty="0">
                <a:solidFill>
                  <a:srgbClr val="631F60"/>
                </a:solidFill>
                <a:latin typeface="Rockwell" pitchFamily="18" charset="0"/>
              </a:rPr>
              <a:t> </a:t>
            </a:r>
            <a:r>
              <a:rPr lang="en-US" altLang="es-ES" b="0" dirty="0" err="1">
                <a:solidFill>
                  <a:srgbClr val="631F60"/>
                </a:solidFill>
                <a:latin typeface="Rockwell" pitchFamily="18" charset="0"/>
              </a:rPr>
              <a:t>Erkidegoko</a:t>
            </a:r>
            <a:r>
              <a:rPr lang="en-US" altLang="es-ES" b="0" dirty="0">
                <a:solidFill>
                  <a:srgbClr val="631F60"/>
                </a:solidFill>
                <a:latin typeface="Rockwell" pitchFamily="18" charset="0"/>
              </a:rPr>
              <a:t> </a:t>
            </a:r>
            <a:r>
              <a:rPr lang="en-US" altLang="es-ES" b="0" dirty="0" err="1">
                <a:solidFill>
                  <a:srgbClr val="631F60"/>
                </a:solidFill>
                <a:latin typeface="Rockwell" pitchFamily="18" charset="0"/>
              </a:rPr>
              <a:t>esparru</a:t>
            </a:r>
            <a:r>
              <a:rPr lang="en-US" altLang="es-ES" b="0" dirty="0">
                <a:solidFill>
                  <a:srgbClr val="631F60"/>
                </a:solidFill>
                <a:latin typeface="Rockwell" pitchFamily="18" charset="0"/>
              </a:rPr>
              <a:t> </a:t>
            </a:r>
            <a:r>
              <a:rPr lang="en-US" altLang="es-ES" b="0" dirty="0" err="1">
                <a:solidFill>
                  <a:srgbClr val="631F60"/>
                </a:solidFill>
                <a:latin typeface="Rockwell" pitchFamily="18" charset="0"/>
              </a:rPr>
              <a:t>guztietan</a:t>
            </a:r>
            <a:endParaRPr lang="en-US" altLang="es-ES" b="0" dirty="0">
              <a:solidFill>
                <a:srgbClr val="631F60"/>
              </a:solidFill>
              <a:latin typeface="Rockwell" pitchFamily="18" charset="0"/>
            </a:endParaRPr>
          </a:p>
        </p:txBody>
      </p:sp>
      <p:sp>
        <p:nvSpPr>
          <p:cNvPr id="27657" name="Text Box 2052"/>
          <p:cNvSpPr txBox="1">
            <a:spLocks noChangeArrowheads="1"/>
          </p:cNvSpPr>
          <p:nvPr/>
        </p:nvSpPr>
        <p:spPr bwMode="auto">
          <a:xfrm>
            <a:off x="4699000" y="3365500"/>
            <a:ext cx="3978275" cy="908050"/>
          </a:xfrm>
          <a:prstGeom prst="rect">
            <a:avLst/>
          </a:prstGeom>
          <a:solidFill>
            <a:srgbClr val="E7D0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es-ES" sz="2000" b="0">
                <a:solidFill>
                  <a:schemeClr val="accent1"/>
                </a:solidFill>
                <a:latin typeface="Rockwell" panose="02060603020205020403" pitchFamily="18" charset="0"/>
              </a:rPr>
              <a:t>Gizartea sentsibilizatu</a:t>
            </a:r>
          </a:p>
          <a:p>
            <a:pPr>
              <a:spcBef>
                <a:spcPts val="600"/>
              </a:spcBef>
            </a:pPr>
            <a:r>
              <a:rPr lang="en-US" altLang="es-ES" sz="1400" b="0">
                <a:solidFill>
                  <a:schemeClr val="accent1"/>
                </a:solidFill>
                <a:latin typeface="Rockwell" panose="02060603020205020403" pitchFamily="18" charset="0"/>
              </a:rPr>
              <a:t>(kanpainak, programak, jardunaldiak eta bestelako ekintzak…)</a:t>
            </a:r>
          </a:p>
        </p:txBody>
      </p:sp>
      <p:sp>
        <p:nvSpPr>
          <p:cNvPr id="2" name="Behera gezia 1"/>
          <p:cNvSpPr/>
          <p:nvPr/>
        </p:nvSpPr>
        <p:spPr>
          <a:xfrm>
            <a:off x="2294754" y="2492896"/>
            <a:ext cx="525661" cy="4919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4" name="Behera gezia 13"/>
          <p:cNvSpPr/>
          <p:nvPr/>
        </p:nvSpPr>
        <p:spPr>
          <a:xfrm>
            <a:off x="6341555" y="2492896"/>
            <a:ext cx="525661" cy="4919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" name="Behera gezia 16"/>
          <p:cNvSpPr/>
          <p:nvPr/>
        </p:nvSpPr>
        <p:spPr>
          <a:xfrm>
            <a:off x="2294754" y="4339169"/>
            <a:ext cx="525661" cy="4919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8" name="Behera gezia 17"/>
          <p:cNvSpPr/>
          <p:nvPr/>
        </p:nvSpPr>
        <p:spPr>
          <a:xfrm>
            <a:off x="6341556" y="4339169"/>
            <a:ext cx="525661" cy="4919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185901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/>
      <p:bldP spid="9" grpId="0" animBg="1"/>
      <p:bldP spid="10" grpId="0" animBg="1"/>
      <p:bldP spid="276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5">
            <a:extLst>
              <a:ext uri="{FF2B5EF4-FFF2-40B4-BE49-F238E27FC236}">
                <a16:creationId xmlns:a16="http://schemas.microsoft.com/office/drawing/2014/main" id="{B3B148A4-CB55-4C14-92A8-8342B7FBECE2}"/>
              </a:ext>
            </a:extLst>
          </p:cNvPr>
          <p:cNvGrpSpPr>
            <a:grpSpLocks/>
          </p:cNvGrpSpPr>
          <p:nvPr/>
        </p:nvGrpSpPr>
        <p:grpSpPr bwMode="auto">
          <a:xfrm>
            <a:off x="0" y="5976938"/>
            <a:ext cx="1042988" cy="908050"/>
            <a:chOff x="0" y="5976664"/>
            <a:chExt cx="1043608" cy="908720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C75CCF29-AAB8-45ED-924C-8A20CB7C61CA}"/>
                </a:ext>
              </a:extLst>
            </p:cNvPr>
            <p:cNvSpPr/>
            <p:nvPr/>
          </p:nvSpPr>
          <p:spPr>
            <a:xfrm>
              <a:off x="0" y="5976664"/>
              <a:ext cx="1043608" cy="908720"/>
            </a:xfrm>
            <a:prstGeom prst="rtTriangle">
              <a:avLst/>
            </a:prstGeom>
            <a:solidFill>
              <a:srgbClr val="973D9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endParaRPr lang="en-US" altLang="es-ES">
                <a:solidFill>
                  <a:srgbClr val="FFFFFF"/>
                </a:solidFill>
                <a:latin typeface="Rockwell" pitchFamily="18" charset="0"/>
              </a:endParaRPr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CE38D6C3-C92D-4680-8940-3F48B88FC803}"/>
                </a:ext>
              </a:extLst>
            </p:cNvPr>
            <p:cNvSpPr/>
            <p:nvPr/>
          </p:nvSpPr>
          <p:spPr>
            <a:xfrm>
              <a:off x="0" y="6010026"/>
              <a:ext cx="875233" cy="875358"/>
            </a:xfrm>
            <a:prstGeom prst="rtTriangle">
              <a:avLst/>
            </a:prstGeom>
            <a:solidFill>
              <a:srgbClr val="660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endParaRPr lang="en-US" altLang="es-ES">
                <a:solidFill>
                  <a:srgbClr val="FFFFFF"/>
                </a:solidFill>
                <a:latin typeface="Rockwell" pitchFamily="18" charset="0"/>
              </a:endParaRPr>
            </a:p>
          </p:txBody>
        </p:sp>
      </p:grpSp>
      <p:sp>
        <p:nvSpPr>
          <p:cNvPr id="24579" name="Title 1">
            <a:extLst>
              <a:ext uri="{FF2B5EF4-FFF2-40B4-BE49-F238E27FC236}">
                <a16:creationId xmlns:a16="http://schemas.microsoft.com/office/drawing/2014/main" id="{15FD29D9-9F5B-4098-8EF6-EDADBC7127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825" y="190500"/>
            <a:ext cx="8893175" cy="1172017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u-ES" altLang="eu-ES" sz="3100" dirty="0">
                <a:latin typeface="HelveticaNeueLT Std Cn"/>
              </a:rPr>
              <a:t>    </a:t>
            </a:r>
            <a:r>
              <a:rPr lang="eu-ES" altLang="eu-ES" sz="3100" dirty="0" err="1">
                <a:latin typeface="HelveticaNeueLT Std Cn"/>
              </a:rPr>
              <a:t>Ley</a:t>
            </a:r>
            <a:r>
              <a:rPr lang="eu-ES" altLang="eu-ES" sz="3100" dirty="0">
                <a:latin typeface="HelveticaNeueLT Std Cn"/>
              </a:rPr>
              <a:t> 4/2005 para la </a:t>
            </a:r>
            <a:r>
              <a:rPr lang="eu-ES" altLang="eu-ES" sz="3100" dirty="0" err="1">
                <a:latin typeface="HelveticaNeueLT Std Cn"/>
              </a:rPr>
              <a:t>igualdad</a:t>
            </a:r>
            <a:r>
              <a:rPr lang="eu-ES" altLang="eu-ES" sz="3100" dirty="0">
                <a:latin typeface="HelveticaNeueLT Std Cn"/>
              </a:rPr>
              <a:t> de </a:t>
            </a:r>
            <a:r>
              <a:rPr lang="eu-ES" altLang="eu-ES" sz="3100" dirty="0" err="1">
                <a:latin typeface="HelveticaNeueLT Std Cn"/>
              </a:rPr>
              <a:t>mujeres</a:t>
            </a:r>
            <a:r>
              <a:rPr lang="eu-ES" altLang="eu-ES" sz="3100" dirty="0">
                <a:latin typeface="HelveticaNeueLT Std Cn"/>
              </a:rPr>
              <a:t> y </a:t>
            </a:r>
            <a:r>
              <a:rPr lang="eu-ES" altLang="eu-ES" sz="3100" dirty="0" err="1">
                <a:latin typeface="HelveticaNeueLT Std Cn"/>
              </a:rPr>
              <a:t>hombres</a:t>
            </a:r>
            <a:r>
              <a:rPr lang="eu-ES" altLang="eu-ES" sz="3100" dirty="0">
                <a:latin typeface="HelveticaNeueLT Std Cn"/>
              </a:rPr>
              <a:t>.</a:t>
            </a:r>
            <a:r>
              <a:rPr lang="eu-ES" altLang="eu-ES" dirty="0">
                <a:latin typeface="HelveticaNeueLT Std Cn"/>
              </a:rPr>
              <a:t> </a:t>
            </a:r>
          </a:p>
        </p:txBody>
      </p:sp>
      <p:pic>
        <p:nvPicPr>
          <p:cNvPr id="24580" name="Picture 19">
            <a:extLst>
              <a:ext uri="{FF2B5EF4-FFF2-40B4-BE49-F238E27FC236}">
                <a16:creationId xmlns:a16="http://schemas.microsoft.com/office/drawing/2014/main" id="{799D5CEA-45F8-4ADD-9367-C63F89663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r="60733"/>
          <a:stretch>
            <a:fillRect/>
          </a:stretch>
        </p:blipFill>
        <p:spPr bwMode="auto">
          <a:xfrm>
            <a:off x="0" y="0"/>
            <a:ext cx="900113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2">
            <a:extLst>
              <a:ext uri="{FF2B5EF4-FFF2-40B4-BE49-F238E27FC236}">
                <a16:creationId xmlns:a16="http://schemas.microsoft.com/office/drawing/2014/main" id="{F1059D54-89C3-3843-B7BD-8D2A1E07A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1685925"/>
            <a:ext cx="28479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stuKoadroa 7">
            <a:extLst>
              <a:ext uri="{FF2B5EF4-FFF2-40B4-BE49-F238E27FC236}">
                <a16:creationId xmlns:a16="http://schemas.microsoft.com/office/drawing/2014/main" id="{C1EC4A5E-1590-4AD5-961C-1F8FA2A08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2688" y="1621280"/>
            <a:ext cx="502577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ts val="2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1pPr>
            <a:lvl2pPr marL="342900" indent="-342900">
              <a:spcBef>
                <a:spcPts val="600"/>
              </a:spcBef>
              <a:buClr>
                <a:srgbClr val="B870B8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B870B8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Rockwell" panose="02060603020205020403" pitchFamily="18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spcBef>
                <a:spcPct val="0"/>
              </a:spcBef>
              <a:buClr>
                <a:srgbClr val="660066"/>
              </a:buClr>
              <a:buSzTx/>
              <a:buFont typeface="Wingdings" panose="05000000000000000000" pitchFamily="2" charset="2"/>
              <a:buChar char="ü"/>
            </a:pPr>
            <a:r>
              <a:rPr lang="eu-ES" altLang="es-ES" sz="2400" b="0" dirty="0" err="1">
                <a:solidFill>
                  <a:srgbClr val="631F60"/>
                </a:solidFill>
                <a:latin typeface="HelveticaNeueLT Std Cn"/>
              </a:rPr>
              <a:t>Incremento</a:t>
            </a:r>
            <a:r>
              <a:rPr lang="eu-ES" altLang="es-ES" sz="2400" b="0" dirty="0">
                <a:solidFill>
                  <a:srgbClr val="631F60"/>
                </a:solidFill>
                <a:latin typeface="HelveticaNeueLT Std Cn"/>
              </a:rPr>
              <a:t> de </a:t>
            </a:r>
            <a:r>
              <a:rPr lang="eu-ES" altLang="es-ES" sz="2400" b="0" dirty="0" err="1">
                <a:solidFill>
                  <a:srgbClr val="631F60"/>
                </a:solidFill>
                <a:latin typeface="HelveticaNeueLT Std Cn"/>
              </a:rPr>
              <a:t>estructuras</a:t>
            </a:r>
            <a:endParaRPr lang="eu-ES" altLang="es-ES" sz="2400" b="0" dirty="0">
              <a:solidFill>
                <a:srgbClr val="631F60"/>
              </a:solidFill>
              <a:latin typeface="HelveticaNeueLT Std Cn"/>
            </a:endParaRPr>
          </a:p>
          <a:p>
            <a:pPr lvl="1" eaLnBrk="1" hangingPunct="1">
              <a:spcBef>
                <a:spcPct val="0"/>
              </a:spcBef>
              <a:buClr>
                <a:srgbClr val="660066"/>
              </a:buClr>
              <a:buSzTx/>
              <a:buFont typeface="Wingdings" panose="05000000000000000000" pitchFamily="2" charset="2"/>
              <a:buChar char="ü"/>
            </a:pPr>
            <a:r>
              <a:rPr lang="eu-ES" altLang="es-ES" sz="2400" b="0" dirty="0" err="1">
                <a:solidFill>
                  <a:srgbClr val="631F60"/>
                </a:solidFill>
                <a:latin typeface="HelveticaNeueLT Std Cn"/>
              </a:rPr>
              <a:t>Incremento</a:t>
            </a:r>
            <a:r>
              <a:rPr lang="eu-ES" altLang="es-ES" sz="2400" b="0" dirty="0">
                <a:solidFill>
                  <a:srgbClr val="631F60"/>
                </a:solidFill>
                <a:latin typeface="HelveticaNeueLT Std Cn"/>
              </a:rPr>
              <a:t> del </a:t>
            </a:r>
            <a:r>
              <a:rPr lang="eu-ES" altLang="es-ES" sz="2400" b="0" dirty="0" err="1">
                <a:solidFill>
                  <a:srgbClr val="631F60"/>
                </a:solidFill>
                <a:latin typeface="HelveticaNeueLT Std Cn"/>
              </a:rPr>
              <a:t>personal</a:t>
            </a:r>
            <a:endParaRPr lang="eu-ES" altLang="es-ES" sz="2400" b="0" dirty="0">
              <a:solidFill>
                <a:srgbClr val="631F60"/>
              </a:solidFill>
              <a:latin typeface="HelveticaNeueLT Std Cn"/>
            </a:endParaRPr>
          </a:p>
          <a:p>
            <a:pPr lvl="1" eaLnBrk="1" hangingPunct="1">
              <a:spcBef>
                <a:spcPct val="0"/>
              </a:spcBef>
              <a:buClr>
                <a:srgbClr val="660066"/>
              </a:buClr>
              <a:buSzTx/>
              <a:buFont typeface="Wingdings" panose="05000000000000000000" pitchFamily="2" charset="2"/>
              <a:buChar char="ü"/>
            </a:pPr>
            <a:r>
              <a:rPr lang="eu-ES" altLang="es-ES" sz="2400" b="0" dirty="0" err="1">
                <a:solidFill>
                  <a:srgbClr val="631F60"/>
                </a:solidFill>
                <a:latin typeface="HelveticaNeueLT Std Cn"/>
              </a:rPr>
              <a:t>Aumento</a:t>
            </a:r>
            <a:r>
              <a:rPr lang="eu-ES" altLang="es-ES" sz="2400" b="0" dirty="0">
                <a:solidFill>
                  <a:srgbClr val="631F60"/>
                </a:solidFill>
                <a:latin typeface="HelveticaNeueLT Std Cn"/>
              </a:rPr>
              <a:t> de </a:t>
            </a:r>
            <a:r>
              <a:rPr lang="eu-ES" altLang="es-ES" sz="2400" b="0" dirty="0" err="1">
                <a:solidFill>
                  <a:srgbClr val="631F60"/>
                </a:solidFill>
                <a:latin typeface="HelveticaNeueLT Std Cn"/>
              </a:rPr>
              <a:t>coordinación</a:t>
            </a:r>
            <a:r>
              <a:rPr lang="eu-ES" altLang="es-ES" sz="2400" b="0" dirty="0">
                <a:solidFill>
                  <a:srgbClr val="631F60"/>
                </a:solidFill>
                <a:latin typeface="HelveticaNeueLT Std Cn"/>
              </a:rPr>
              <a:t> </a:t>
            </a:r>
            <a:r>
              <a:rPr lang="eu-ES" altLang="es-ES" sz="2400" b="0" dirty="0" err="1">
                <a:solidFill>
                  <a:srgbClr val="631F60"/>
                </a:solidFill>
                <a:latin typeface="HelveticaNeueLT Std Cn"/>
              </a:rPr>
              <a:t>interinstitucional</a:t>
            </a:r>
            <a:endParaRPr lang="eu-ES" altLang="es-ES" sz="2400" b="0" dirty="0">
              <a:solidFill>
                <a:srgbClr val="631F60"/>
              </a:solidFill>
              <a:latin typeface="HelveticaNeueLT Std Cn"/>
            </a:endParaRPr>
          </a:p>
          <a:p>
            <a:pPr lvl="1" eaLnBrk="1" hangingPunct="1">
              <a:spcBef>
                <a:spcPct val="0"/>
              </a:spcBef>
              <a:buClr>
                <a:srgbClr val="660066"/>
              </a:buClr>
              <a:buSzTx/>
              <a:buFont typeface="Wingdings" panose="05000000000000000000" pitchFamily="2" charset="2"/>
              <a:buChar char="ü"/>
            </a:pPr>
            <a:r>
              <a:rPr lang="eu-ES" altLang="es-ES" sz="2400" b="0" dirty="0" err="1">
                <a:solidFill>
                  <a:srgbClr val="631F60"/>
                </a:solidFill>
                <a:latin typeface="HelveticaNeueLT Std Cn"/>
              </a:rPr>
              <a:t>Variable</a:t>
            </a:r>
            <a:r>
              <a:rPr lang="eu-ES" altLang="es-ES" sz="2400" b="0" dirty="0">
                <a:solidFill>
                  <a:srgbClr val="631F60"/>
                </a:solidFill>
                <a:latin typeface="HelveticaNeueLT Std Cn"/>
              </a:rPr>
              <a:t> </a:t>
            </a:r>
            <a:r>
              <a:rPr lang="eu-ES" altLang="es-ES" sz="2400" b="0" dirty="0" err="1">
                <a:solidFill>
                  <a:srgbClr val="631F60"/>
                </a:solidFill>
                <a:latin typeface="HelveticaNeueLT Std Cn"/>
              </a:rPr>
              <a:t>sexo</a:t>
            </a:r>
            <a:r>
              <a:rPr lang="eu-ES" altLang="es-ES" sz="2400" b="0" dirty="0">
                <a:solidFill>
                  <a:srgbClr val="631F60"/>
                </a:solidFill>
                <a:latin typeface="HelveticaNeueLT Std Cn"/>
              </a:rPr>
              <a:t> en </a:t>
            </a:r>
            <a:r>
              <a:rPr lang="eu-ES" altLang="es-ES" sz="2400" b="0" dirty="0" err="1">
                <a:solidFill>
                  <a:srgbClr val="631F60"/>
                </a:solidFill>
                <a:latin typeface="HelveticaNeueLT Std Cn"/>
              </a:rPr>
              <a:t>estadísticas</a:t>
            </a:r>
            <a:endParaRPr lang="eu-ES" altLang="es-ES" sz="2400" b="0" dirty="0">
              <a:solidFill>
                <a:srgbClr val="631F60"/>
              </a:solidFill>
              <a:latin typeface="HelveticaNeueLT Std Cn"/>
            </a:endParaRPr>
          </a:p>
          <a:p>
            <a:pPr lvl="1" eaLnBrk="1" hangingPunct="1">
              <a:spcBef>
                <a:spcPct val="0"/>
              </a:spcBef>
              <a:buClr>
                <a:srgbClr val="660066"/>
              </a:buClr>
              <a:buSzTx/>
              <a:buFont typeface="Wingdings" panose="05000000000000000000" pitchFamily="2" charset="2"/>
              <a:buChar char="ü"/>
            </a:pPr>
            <a:r>
              <a:rPr lang="eu-ES" altLang="es-ES" sz="2400" b="0" dirty="0" err="1">
                <a:solidFill>
                  <a:srgbClr val="631F60"/>
                </a:solidFill>
                <a:latin typeface="HelveticaNeueLT Std Cn"/>
              </a:rPr>
              <a:t>Evaluaciones</a:t>
            </a:r>
            <a:r>
              <a:rPr lang="eu-ES" altLang="es-ES" sz="2400" b="0" dirty="0">
                <a:solidFill>
                  <a:srgbClr val="631F60"/>
                </a:solidFill>
                <a:latin typeface="HelveticaNeueLT Std Cn"/>
              </a:rPr>
              <a:t> de </a:t>
            </a:r>
            <a:r>
              <a:rPr lang="eu-ES" altLang="es-ES" sz="2400" b="0" dirty="0" err="1">
                <a:solidFill>
                  <a:srgbClr val="631F60"/>
                </a:solidFill>
                <a:latin typeface="HelveticaNeueLT Std Cn"/>
              </a:rPr>
              <a:t>impacto</a:t>
            </a:r>
            <a:r>
              <a:rPr lang="eu-ES" altLang="es-ES" sz="2400" b="0" dirty="0">
                <a:solidFill>
                  <a:srgbClr val="631F60"/>
                </a:solidFill>
                <a:latin typeface="HelveticaNeueLT Std Cn"/>
              </a:rPr>
              <a:t> de </a:t>
            </a:r>
            <a:r>
              <a:rPr lang="eu-ES" altLang="es-ES" sz="2400" b="0" dirty="0" err="1">
                <a:solidFill>
                  <a:srgbClr val="631F60"/>
                </a:solidFill>
                <a:latin typeface="HelveticaNeueLT Std Cn"/>
              </a:rPr>
              <a:t>género</a:t>
            </a:r>
            <a:endParaRPr lang="eu-ES" altLang="es-ES" sz="2400" b="0" dirty="0">
              <a:solidFill>
                <a:srgbClr val="631F60"/>
              </a:solidFill>
              <a:latin typeface="HelveticaNeueLT Std Cn"/>
            </a:endParaRPr>
          </a:p>
          <a:p>
            <a:pPr lvl="1" eaLnBrk="1" hangingPunct="1">
              <a:spcBef>
                <a:spcPct val="0"/>
              </a:spcBef>
              <a:buClr>
                <a:srgbClr val="660066"/>
              </a:buClr>
              <a:buSzTx/>
              <a:buFont typeface="Wingdings" panose="05000000000000000000" pitchFamily="2" charset="2"/>
              <a:buChar char="ü"/>
            </a:pPr>
            <a:r>
              <a:rPr lang="eu-ES" altLang="es-ES" sz="2400" b="0" dirty="0" err="1">
                <a:solidFill>
                  <a:srgbClr val="631F60"/>
                </a:solidFill>
                <a:latin typeface="HelveticaNeueLT Std Cn"/>
              </a:rPr>
              <a:t>Claúsulas</a:t>
            </a:r>
            <a:r>
              <a:rPr lang="eu-ES" altLang="es-ES" sz="2400" b="0" dirty="0">
                <a:solidFill>
                  <a:srgbClr val="631F60"/>
                </a:solidFill>
                <a:latin typeface="HelveticaNeueLT Std Cn"/>
              </a:rPr>
              <a:t> de </a:t>
            </a:r>
            <a:r>
              <a:rPr lang="eu-ES" altLang="es-ES" sz="2400" b="0" dirty="0" err="1">
                <a:solidFill>
                  <a:srgbClr val="631F60"/>
                </a:solidFill>
                <a:latin typeface="HelveticaNeueLT Std Cn"/>
              </a:rPr>
              <a:t>igualdad</a:t>
            </a:r>
            <a:r>
              <a:rPr lang="eu-ES" altLang="es-ES" sz="2400" b="0" dirty="0">
                <a:solidFill>
                  <a:srgbClr val="631F60"/>
                </a:solidFill>
                <a:latin typeface="HelveticaNeueLT Std Cn"/>
              </a:rPr>
              <a:t> en </a:t>
            </a:r>
            <a:r>
              <a:rPr lang="eu-ES" altLang="es-ES" sz="2400" b="0" dirty="0" err="1">
                <a:solidFill>
                  <a:srgbClr val="631F60"/>
                </a:solidFill>
                <a:latin typeface="HelveticaNeueLT Std Cn"/>
              </a:rPr>
              <a:t>contratos</a:t>
            </a:r>
            <a:r>
              <a:rPr lang="eu-ES" altLang="es-ES" sz="2400" b="0" dirty="0">
                <a:solidFill>
                  <a:srgbClr val="631F60"/>
                </a:solidFill>
                <a:latin typeface="HelveticaNeueLT Std Cn"/>
              </a:rPr>
              <a:t> y </a:t>
            </a:r>
            <a:r>
              <a:rPr lang="eu-ES" altLang="es-ES" sz="2400" b="0" dirty="0" err="1">
                <a:solidFill>
                  <a:srgbClr val="631F60"/>
                </a:solidFill>
                <a:latin typeface="HelveticaNeueLT Std Cn"/>
              </a:rPr>
              <a:t>subvenciones</a:t>
            </a:r>
            <a:endParaRPr lang="eu-ES" altLang="es-ES" sz="2400" b="0" dirty="0">
              <a:solidFill>
                <a:srgbClr val="631F60"/>
              </a:solidFill>
              <a:latin typeface="HelveticaNeueLT Std Cn"/>
            </a:endParaRPr>
          </a:p>
          <a:p>
            <a:pPr lvl="1" eaLnBrk="1" hangingPunct="1">
              <a:spcBef>
                <a:spcPct val="0"/>
              </a:spcBef>
              <a:buClr>
                <a:srgbClr val="660066"/>
              </a:buClr>
              <a:buSzTx/>
              <a:buFont typeface="Wingdings" panose="05000000000000000000" pitchFamily="2" charset="2"/>
              <a:buChar char="ü"/>
            </a:pPr>
            <a:r>
              <a:rPr lang="eu-ES" altLang="es-ES" sz="2400" b="0" dirty="0">
                <a:solidFill>
                  <a:srgbClr val="631F60"/>
                </a:solidFill>
                <a:latin typeface="HelveticaNeueLT Std Cn"/>
              </a:rPr>
              <a:t>Mejora </a:t>
            </a:r>
            <a:r>
              <a:rPr lang="eu-ES" altLang="es-ES" sz="2400" b="0" dirty="0" err="1">
                <a:solidFill>
                  <a:srgbClr val="631F60"/>
                </a:solidFill>
                <a:latin typeface="HelveticaNeueLT Std Cn"/>
              </a:rPr>
              <a:t>atención</a:t>
            </a:r>
            <a:r>
              <a:rPr lang="eu-ES" altLang="es-ES" sz="2400" b="0" dirty="0">
                <a:solidFill>
                  <a:srgbClr val="631F60"/>
                </a:solidFill>
                <a:latin typeface="HelveticaNeueLT Std Cn"/>
              </a:rPr>
              <a:t> </a:t>
            </a:r>
            <a:r>
              <a:rPr lang="eu-ES" altLang="es-ES" sz="2400" b="0" dirty="0" err="1">
                <a:solidFill>
                  <a:srgbClr val="631F60"/>
                </a:solidFill>
                <a:latin typeface="HelveticaNeueLT Std Cn"/>
              </a:rPr>
              <a:t>mujeres</a:t>
            </a:r>
            <a:r>
              <a:rPr lang="eu-ES" altLang="es-ES" sz="2400" b="0" dirty="0">
                <a:solidFill>
                  <a:srgbClr val="631F60"/>
                </a:solidFill>
                <a:latin typeface="HelveticaNeueLT Std Cn"/>
              </a:rPr>
              <a:t> </a:t>
            </a:r>
            <a:r>
              <a:rPr lang="eu-ES" altLang="es-ES" sz="2400" b="0" dirty="0" err="1">
                <a:solidFill>
                  <a:srgbClr val="631F60"/>
                </a:solidFill>
                <a:latin typeface="HelveticaNeueLT Std Cn"/>
              </a:rPr>
              <a:t>víctimas</a:t>
            </a:r>
            <a:r>
              <a:rPr lang="eu-ES" altLang="es-ES" sz="2400" b="0" dirty="0">
                <a:solidFill>
                  <a:srgbClr val="631F60"/>
                </a:solidFill>
                <a:latin typeface="HelveticaNeueLT Std Cn"/>
              </a:rPr>
              <a:t> de </a:t>
            </a:r>
            <a:r>
              <a:rPr lang="eu-ES" altLang="es-ES" sz="2400" b="0" dirty="0" err="1">
                <a:solidFill>
                  <a:srgbClr val="631F60"/>
                </a:solidFill>
                <a:latin typeface="HelveticaNeueLT Std Cn"/>
              </a:rPr>
              <a:t>violencia</a:t>
            </a:r>
            <a:r>
              <a:rPr lang="eu-ES" altLang="es-ES" sz="2400" b="0" dirty="0">
                <a:solidFill>
                  <a:srgbClr val="631F60"/>
                </a:solidFill>
                <a:latin typeface="HelveticaNeueLT Std Cn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95416759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8FCBD6-AAB0-2845-84DA-07688CCC5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VII Plan para la igualdad. 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A4A47C29-5150-8442-9866-982C6A17E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9162" y="1558787"/>
            <a:ext cx="3702835" cy="452596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459C146-253B-FF45-83EE-0D53FAE9E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2" y="1606097"/>
            <a:ext cx="3702836" cy="4478653"/>
          </a:xfrm>
          <a:prstGeom prst="rect">
            <a:avLst/>
          </a:prstGeom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2A323FF5-4C2B-0941-A44C-73255651E0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r="60733"/>
          <a:stretch>
            <a:fillRect/>
          </a:stretch>
        </p:blipFill>
        <p:spPr bwMode="auto">
          <a:xfrm>
            <a:off x="215900" y="115888"/>
            <a:ext cx="900113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081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ko ga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365</Words>
  <Application>Microsoft Office PowerPoint</Application>
  <PresentationFormat>Presentación en pantalla (4:3)</PresentationFormat>
  <Paragraphs>50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Calibri</vt:lpstr>
      <vt:lpstr>HelveticaNeueLT Std Cn</vt:lpstr>
      <vt:lpstr>HelveticaRounded LT Std BdCn</vt:lpstr>
      <vt:lpstr>Rockwell</vt:lpstr>
      <vt:lpstr>Wingdings</vt:lpstr>
      <vt:lpstr>Office-ko gaia</vt:lpstr>
      <vt:lpstr>Defensa de la sociedad del bienestar.  En torno al feminismo y el envejecimiento en la CAP: Las personas mayores del presente y del futuro.  Emakunde y las políticas de igualdad.</vt:lpstr>
      <vt:lpstr>La  autonomía de la mujeres mayores en el Pais Vasco</vt:lpstr>
      <vt:lpstr>Presentación de PowerPoint</vt:lpstr>
      <vt:lpstr>Presentación de PowerPoint</vt:lpstr>
      <vt:lpstr>Retos de las politicas de igualdad… </vt:lpstr>
      <vt:lpstr>Presentación de PowerPoint</vt:lpstr>
      <vt:lpstr>Xedea</vt:lpstr>
      <vt:lpstr>    Ley 4/2005 para la igualdad de mujeres y hombres. </vt:lpstr>
      <vt:lpstr>VII Plan para la igualdad. </vt:lpstr>
      <vt:lpstr>     Órganos de coordinación y redes de colaboración interinstitucionales:</vt:lpstr>
      <vt:lpstr>Igualdad en las empresas. </vt:lpstr>
      <vt:lpstr>Coeducación. Nahiko!</vt:lpstr>
      <vt:lpstr>Beldur Barik. </vt:lpstr>
      <vt:lpstr>Gizonduz </vt:lpstr>
      <vt:lpstr>Jabetuz</vt:lpstr>
      <vt:lpstr>Begira </vt:lpstr>
      <vt:lpstr>Comisión consultiva </vt:lpstr>
      <vt:lpstr>Generation Equality:  Pacto social por la igualdad y contra la violencia machista hacia las mujeres. </vt:lpstr>
      <vt:lpstr>Presentación de PowerPoint</vt:lpstr>
      <vt:lpstr>Presentación de PowerPoint</vt:lpstr>
    </vt:vector>
  </TitlesOfParts>
  <Company>EJIE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mayores dificultades para lograr la igualdad.</dc:title>
  <dc:creator>Jayo Eiguren, Karmele</dc:creator>
  <cp:lastModifiedBy>Miren</cp:lastModifiedBy>
  <cp:revision>137</cp:revision>
  <dcterms:created xsi:type="dcterms:W3CDTF">2015-11-24T14:30:33Z</dcterms:created>
  <dcterms:modified xsi:type="dcterms:W3CDTF">2021-07-22T15:43:05Z</dcterms:modified>
</cp:coreProperties>
</file>