
<file path=[Content_Types].xml><?xml version="1.0" encoding="utf-8"?>
<Types xmlns="http://schemas.openxmlformats.org/package/2006/content-types">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511" r:id="rId2"/>
    <p:sldId id="553" r:id="rId3"/>
    <p:sldId id="617" r:id="rId4"/>
    <p:sldId id="315" r:id="rId5"/>
    <p:sldId id="545" r:id="rId6"/>
    <p:sldId id="519" r:id="rId7"/>
    <p:sldId id="422" r:id="rId8"/>
    <p:sldId id="614" r:id="rId9"/>
    <p:sldId id="570" r:id="rId10"/>
    <p:sldId id="616" r:id="rId11"/>
    <p:sldId id="522" r:id="rId12"/>
    <p:sldId id="551" r:id="rId13"/>
    <p:sldId id="524" r:id="rId14"/>
    <p:sldId id="621" r:id="rId15"/>
    <p:sldId id="619" r:id="rId16"/>
    <p:sldId id="566" r:id="rId17"/>
    <p:sldId id="535" r:id="rId18"/>
    <p:sldId id="620" r:id="rId19"/>
    <p:sldId id="550" r:id="rId20"/>
    <p:sldId id="513" r:id="rId21"/>
    <p:sldId id="286" r:id="rId22"/>
    <p:sldId id="559" r:id="rId23"/>
    <p:sldId id="423" r:id="rId24"/>
    <p:sldId id="282" r:id="rId25"/>
    <p:sldId id="623" r:id="rId26"/>
    <p:sldId id="625" r:id="rId27"/>
    <p:sldId id="624" r:id="rId28"/>
    <p:sldId id="622" r:id="rId29"/>
    <p:sldId id="560" r:id="rId30"/>
    <p:sldId id="455" r:id="rId31"/>
    <p:sldId id="457" r:id="rId32"/>
  </p:sldIdLst>
  <p:sldSz cx="9144000" cy="6858000" type="screen4x3"/>
  <p:notesSz cx="6797675" cy="992822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FC8DD6CA-280E-450D-B247-3D4ED14FF260}" type="datetimeFigureOut">
              <a:rPr lang="es-ES" smtClean="0"/>
              <a:t>19/07/2021</a:t>
            </a:fld>
            <a:endParaRPr lang="es-ES"/>
          </a:p>
        </p:txBody>
      </p:sp>
      <p:sp>
        <p:nvSpPr>
          <p:cNvPr id="4" name="3 Marcador de pie de página"/>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4E47B0F-138D-4D09-879D-E24EE45846CE}" type="slidenum">
              <a:rPr lang="es-ES" smtClean="0"/>
              <a:t>‹Nº›</a:t>
            </a:fld>
            <a:endParaRPr lang="es-ES"/>
          </a:p>
        </p:txBody>
      </p:sp>
    </p:spTree>
    <p:extLst>
      <p:ext uri="{BB962C8B-B14F-4D97-AF65-F5344CB8AC3E}">
        <p14:creationId xmlns:p14="http://schemas.microsoft.com/office/powerpoint/2010/main" val="1405617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B167E118-2F83-47B4-BD7D-D6D0D98BA563}" type="datetimeFigureOut">
              <a:rPr lang="es-ES" smtClean="0"/>
              <a:t>19/07/2021</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DDF659C-A7D0-4F3C-B433-D10CE4A16A4B}" type="slidenum">
              <a:rPr lang="es-ES" smtClean="0"/>
              <a:t>‹Nº›</a:t>
            </a:fld>
            <a:endParaRPr lang="es-ES"/>
          </a:p>
        </p:txBody>
      </p:sp>
    </p:spTree>
    <p:extLst>
      <p:ext uri="{BB962C8B-B14F-4D97-AF65-F5344CB8AC3E}">
        <p14:creationId xmlns:p14="http://schemas.microsoft.com/office/powerpoint/2010/main" val="182440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DDF659C-A7D0-4F3C-B433-D10CE4A16A4B}" type="slidenum">
              <a:rPr lang="es-ES" smtClean="0"/>
              <a:t>2</a:t>
            </a:fld>
            <a:endParaRPr lang="es-ES"/>
          </a:p>
        </p:txBody>
      </p:sp>
    </p:spTree>
    <p:extLst>
      <p:ext uri="{BB962C8B-B14F-4D97-AF65-F5344CB8AC3E}">
        <p14:creationId xmlns:p14="http://schemas.microsoft.com/office/powerpoint/2010/main" val="1996945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0"/>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1138"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eaLnBrk="1" hangingPunct="1">
              <a:spcBef>
                <a:spcPct val="0"/>
              </a:spcBef>
            </a:pPr>
            <a:fld id="{CD300DFD-2A9D-4F7B-8A30-74923946170D}" type="slidenum">
              <a:rPr lang="es-ES" altLang="es-ES" smtClean="0"/>
              <a:pPr eaLnBrk="1" hangingPunct="1">
                <a:spcBef>
                  <a:spcPct val="0"/>
                </a:spcBef>
              </a:pPr>
              <a:t>4</a:t>
            </a:fld>
            <a:endParaRPr lang="es-ES" altLang="es-ES"/>
          </a:p>
        </p:txBody>
      </p:sp>
      <p:sp>
        <p:nvSpPr>
          <p:cNvPr id="54275" name="Text Box 1"/>
          <p:cNvSpPr txBox="1">
            <a:spLocks noChangeArrowheads="1"/>
          </p:cNvSpPr>
          <p:nvPr/>
        </p:nvSpPr>
        <p:spPr bwMode="auto">
          <a:xfrm>
            <a:off x="3849689" y="9431259"/>
            <a:ext cx="2946400" cy="4969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280" tIns="44640" rIns="89280" bIns="4464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361AD1B5-9B30-4066-B1F5-F5C12F2A3374}" type="slidenum">
              <a:rPr lang="en-US" altLang="es-ES"/>
              <a:pPr algn="r" eaLnBrk="1" hangingPunct="1">
                <a:spcBef>
                  <a:spcPct val="0"/>
                </a:spcBef>
                <a:buClrTx/>
                <a:buFontTx/>
                <a:buNone/>
              </a:pPr>
              <a:t>4</a:t>
            </a:fld>
            <a:endParaRPr lang="en-US" altLang="es-ES"/>
          </a:p>
        </p:txBody>
      </p:sp>
      <p:sp>
        <p:nvSpPr>
          <p:cNvPr id="54276" name="Rectangle 2"/>
          <p:cNvSpPr>
            <a:spLocks noGrp="1" noRot="1" noChangeAspect="1" noChangeArrowheads="1" noTextEdit="1"/>
          </p:cNvSpPr>
          <p:nvPr>
            <p:ph type="sldImg"/>
          </p:nvPr>
        </p:nvSpPr>
        <p:spPr>
          <a:xfrm>
            <a:off x="920750" y="744538"/>
            <a:ext cx="4937125" cy="370363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7" name="Rectangle 3"/>
          <p:cNvSpPr>
            <a:spLocks noGrp="1" noChangeArrowheads="1"/>
          </p:cNvSpPr>
          <p:nvPr>
            <p:ph type="body" idx="1"/>
          </p:nvPr>
        </p:nvSpPr>
        <p:spPr>
          <a:xfrm>
            <a:off x="679451" y="4717218"/>
            <a:ext cx="5419725" cy="4445711"/>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0"/>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1138"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eaLnBrk="1" hangingPunct="1">
              <a:spcBef>
                <a:spcPct val="0"/>
              </a:spcBef>
            </a:pPr>
            <a:fld id="{60275846-5FC0-4BA1-9FCC-715A1B8F91CF}" type="slidenum">
              <a:rPr lang="es-ES" altLang="es-ES" smtClean="0"/>
              <a:pPr eaLnBrk="1" hangingPunct="1">
                <a:spcBef>
                  <a:spcPct val="0"/>
                </a:spcBef>
              </a:pPr>
              <a:t>6</a:t>
            </a:fld>
            <a:endParaRPr lang="es-ES" altLang="es-ES"/>
          </a:p>
        </p:txBody>
      </p:sp>
      <p:sp>
        <p:nvSpPr>
          <p:cNvPr id="56323" name="Rectangle 1"/>
          <p:cNvSpPr>
            <a:spLocks noGrp="1" noRot="1" noChangeAspect="1" noChangeArrowheads="1" noTextEdit="1"/>
          </p:cNvSpPr>
          <p:nvPr>
            <p:ph type="sldImg"/>
          </p:nvPr>
        </p:nvSpPr>
        <p:spPr>
          <a:xfrm>
            <a:off x="915988" y="742950"/>
            <a:ext cx="4965700"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4" name="Rectangle 2"/>
          <p:cNvSpPr>
            <a:spLocks noGrp="1" noChangeArrowheads="1"/>
          </p:cNvSpPr>
          <p:nvPr>
            <p:ph type="body" idx="1"/>
          </p:nvPr>
        </p:nvSpPr>
        <p:spPr>
          <a:xfrm>
            <a:off x="679451" y="4717217"/>
            <a:ext cx="5438774" cy="446952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33CB73FF-C8BA-4E02-A517-08DC19573B11}" type="slidenum">
              <a:rPr lang="es-ES" altLang="es-ES" smtClean="0">
                <a:cs typeface="Arial Unicode MS" charset="0"/>
              </a:rPr>
              <a:pPr eaLnBrk="1" hangingPunct="1">
                <a:spcBef>
                  <a:spcPct val="0"/>
                </a:spcBef>
              </a:pPr>
              <a:t>7</a:t>
            </a:fld>
            <a:endParaRPr lang="es-ES" altLang="es-ES">
              <a:cs typeface="Arial Unicode MS" charset="0"/>
            </a:endParaRPr>
          </a:p>
        </p:txBody>
      </p:sp>
      <p:sp>
        <p:nvSpPr>
          <p:cNvPr id="53251" name="Text Box 1"/>
          <p:cNvSpPr txBox="1">
            <a:spLocks noChangeArrowheads="1"/>
          </p:cNvSpPr>
          <p:nvPr/>
        </p:nvSpPr>
        <p:spPr bwMode="auto">
          <a:xfrm>
            <a:off x="3851100" y="9429751"/>
            <a:ext cx="2941721"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280" tIns="44640" rIns="89280" bIns="4464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78A28E7D-2E13-4FFA-8ABB-4DE2BEE6BACB}" type="slidenum">
              <a:rPr lang="es-ES" altLang="es-ES">
                <a:cs typeface="Arial Unicode MS" charset="0"/>
              </a:rPr>
              <a:pPr algn="r" eaLnBrk="1" hangingPunct="1">
                <a:spcBef>
                  <a:spcPct val="0"/>
                </a:spcBef>
                <a:buClrTx/>
                <a:buFontTx/>
                <a:buNone/>
              </a:pPr>
              <a:t>7</a:t>
            </a:fld>
            <a:endParaRPr lang="es-ES" altLang="es-ES">
              <a:cs typeface="Arial Unicode MS" charset="0"/>
            </a:endParaRPr>
          </a:p>
        </p:txBody>
      </p:sp>
      <p:sp>
        <p:nvSpPr>
          <p:cNvPr id="53252" name="Rectangle 2"/>
          <p:cNvSpPr>
            <a:spLocks noGrp="1" noRot="1" noChangeAspect="1" noChangeArrowheads="1" noTextEdit="1"/>
          </p:cNvSpPr>
          <p:nvPr>
            <p:ph type="sldImg"/>
          </p:nvPr>
        </p:nvSpPr>
        <p:spPr>
          <a:xfrm>
            <a:off x="915988" y="742950"/>
            <a:ext cx="4965700"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3" name="Rectangle 3"/>
          <p:cNvSpPr>
            <a:spLocks noGrp="1" noChangeArrowheads="1"/>
          </p:cNvSpPr>
          <p:nvPr>
            <p:ph type="body" idx="1"/>
          </p:nvPr>
        </p:nvSpPr>
        <p:spPr>
          <a:xfrm>
            <a:off x="679606" y="4718051"/>
            <a:ext cx="5436845"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DDF659C-A7D0-4F3C-B433-D10CE4A16A4B}" type="slidenum">
              <a:rPr lang="es-ES" smtClean="0"/>
              <a:t>10</a:t>
            </a:fld>
            <a:endParaRPr lang="es-ES"/>
          </a:p>
        </p:txBody>
      </p:sp>
    </p:spTree>
    <p:extLst>
      <p:ext uri="{BB962C8B-B14F-4D97-AF65-F5344CB8AC3E}">
        <p14:creationId xmlns:p14="http://schemas.microsoft.com/office/powerpoint/2010/main" val="3524174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DDF659C-A7D0-4F3C-B433-D10CE4A16A4B}" type="slidenum">
              <a:rPr lang="es-ES" smtClean="0"/>
              <a:t>14</a:t>
            </a:fld>
            <a:endParaRPr lang="es-ES"/>
          </a:p>
        </p:txBody>
      </p:sp>
    </p:spTree>
    <p:extLst>
      <p:ext uri="{BB962C8B-B14F-4D97-AF65-F5344CB8AC3E}">
        <p14:creationId xmlns:p14="http://schemas.microsoft.com/office/powerpoint/2010/main" val="1996945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7F1D6BF8-714B-4682-91DD-22335C14971F}" type="slidenum">
              <a:rPr lang="es-ES" altLang="es-ES" smtClean="0">
                <a:cs typeface="Arial Unicode MS" charset="0"/>
              </a:rPr>
              <a:pPr eaLnBrk="1" hangingPunct="1">
                <a:spcBef>
                  <a:spcPct val="0"/>
                </a:spcBef>
              </a:pPr>
              <a:t>21</a:t>
            </a:fld>
            <a:endParaRPr lang="es-ES" altLang="es-ES">
              <a:cs typeface="Arial Unicode MS" charset="0"/>
            </a:endParaRPr>
          </a:p>
        </p:txBody>
      </p:sp>
      <p:sp>
        <p:nvSpPr>
          <p:cNvPr id="75779" name="Rectangle 1"/>
          <p:cNvSpPr>
            <a:spLocks noGrp="1" noRot="1" noChangeAspect="1" noChangeArrowheads="1" noTextEdit="1"/>
          </p:cNvSpPr>
          <p:nvPr>
            <p:ph type="sldImg"/>
          </p:nvPr>
        </p:nvSpPr>
        <p:spPr>
          <a:xfrm>
            <a:off x="915988" y="742950"/>
            <a:ext cx="4962525" cy="37226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p:cNvSpPr>
            <a:spLocks noGrp="1" noChangeArrowheads="1"/>
          </p:cNvSpPr>
          <p:nvPr>
            <p:ph type="body" idx="1"/>
          </p:nvPr>
        </p:nvSpPr>
        <p:spPr>
          <a:xfrm>
            <a:off x="679606" y="4718050"/>
            <a:ext cx="5435228" cy="44656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0EB39A75-FC22-497C-BBB3-CFCF3074CE4F}" type="slidenum">
              <a:rPr lang="es-ES" altLang="es-ES" smtClean="0">
                <a:cs typeface="Arial Unicode MS" charset="0"/>
              </a:rPr>
              <a:pPr eaLnBrk="1" hangingPunct="1">
                <a:spcBef>
                  <a:spcPct val="0"/>
                </a:spcBef>
              </a:pPr>
              <a:t>24</a:t>
            </a:fld>
            <a:endParaRPr lang="es-ES" altLang="es-ES">
              <a:cs typeface="Arial Unicode MS" charset="0"/>
            </a:endParaRPr>
          </a:p>
        </p:txBody>
      </p:sp>
      <p:sp>
        <p:nvSpPr>
          <p:cNvPr id="71683" name="Rectangle 1"/>
          <p:cNvSpPr>
            <a:spLocks noGrp="1" noRot="1" noChangeAspect="1" noChangeArrowheads="1" noTextEdit="1"/>
          </p:cNvSpPr>
          <p:nvPr>
            <p:ph type="sldImg"/>
          </p:nvPr>
        </p:nvSpPr>
        <p:spPr>
          <a:xfrm>
            <a:off x="915988" y="742950"/>
            <a:ext cx="4962525" cy="37226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4" name="Rectangle 2"/>
          <p:cNvSpPr>
            <a:spLocks noGrp="1" noChangeArrowheads="1"/>
          </p:cNvSpPr>
          <p:nvPr>
            <p:ph type="body" idx="1"/>
          </p:nvPr>
        </p:nvSpPr>
        <p:spPr>
          <a:xfrm>
            <a:off x="679606" y="4718050"/>
            <a:ext cx="5435228" cy="446563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027A2877-7EFC-45B9-B8D1-AE5E7D8B5388}" type="datetimeFigureOut">
              <a:rPr lang="es-ES" smtClean="0"/>
              <a:t>19/07/2021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D97EE75-A4B9-4376-8EC0-D20BE3DDCD9F}" type="slidenum">
              <a:rPr lang="es-ES" smtClean="0"/>
              <a:t>‹Nº›</a:t>
            </a:fld>
            <a:endParaRPr lang="es-ES"/>
          </a:p>
        </p:txBody>
      </p:sp>
    </p:spTree>
    <p:extLst>
      <p:ext uri="{BB962C8B-B14F-4D97-AF65-F5344CB8AC3E}">
        <p14:creationId xmlns:p14="http://schemas.microsoft.com/office/powerpoint/2010/main" val="2100625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27A2877-7EFC-45B9-B8D1-AE5E7D8B5388}" type="datetimeFigureOut">
              <a:rPr lang="es-ES" smtClean="0"/>
              <a:t>19/07/2021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D97EE75-A4B9-4376-8EC0-D20BE3DDCD9F}" type="slidenum">
              <a:rPr lang="es-ES" smtClean="0"/>
              <a:t>‹Nº›</a:t>
            </a:fld>
            <a:endParaRPr lang="es-ES"/>
          </a:p>
        </p:txBody>
      </p:sp>
    </p:spTree>
    <p:extLst>
      <p:ext uri="{BB962C8B-B14F-4D97-AF65-F5344CB8AC3E}">
        <p14:creationId xmlns:p14="http://schemas.microsoft.com/office/powerpoint/2010/main" val="2232564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27A2877-7EFC-45B9-B8D1-AE5E7D8B5388}" type="datetimeFigureOut">
              <a:rPr lang="es-ES" smtClean="0"/>
              <a:t>19/07/2021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D97EE75-A4B9-4376-8EC0-D20BE3DDCD9F}" type="slidenum">
              <a:rPr lang="es-ES" smtClean="0"/>
              <a:t>‹Nº›</a:t>
            </a:fld>
            <a:endParaRPr lang="es-ES"/>
          </a:p>
        </p:txBody>
      </p:sp>
    </p:spTree>
    <p:extLst>
      <p:ext uri="{BB962C8B-B14F-4D97-AF65-F5344CB8AC3E}">
        <p14:creationId xmlns:p14="http://schemas.microsoft.com/office/powerpoint/2010/main" val="1261884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66050" cy="1136650"/>
          </a:xfrm>
        </p:spPr>
        <p:txBody>
          <a:bodyPr/>
          <a:lstStyle/>
          <a:p>
            <a:r>
              <a:rPr lang="es-ES"/>
              <a:t>Haga clic para modificar el estilo de título del patrón</a:t>
            </a:r>
          </a:p>
        </p:txBody>
      </p:sp>
      <p:sp>
        <p:nvSpPr>
          <p:cNvPr id="3" name="Rectangle 6"/>
          <p:cNvSpPr>
            <a:spLocks noGrp="1" noChangeArrowheads="1"/>
          </p:cNvSpPr>
          <p:nvPr>
            <p:ph type="sldNum" idx="10"/>
          </p:nvPr>
        </p:nvSpPr>
        <p:spPr>
          <a:ln/>
        </p:spPr>
        <p:txBody>
          <a:bodyPr/>
          <a:lstStyle>
            <a:lvl1pPr>
              <a:defRPr/>
            </a:lvl1pPr>
          </a:lstStyle>
          <a:p>
            <a:pPr>
              <a:defRPr/>
            </a:pPr>
            <a:fld id="{0A77A06A-8F6B-44EF-B6D8-798CB2D4E06B}" type="slidenum">
              <a:rPr lang="es-ES" altLang="es-ES"/>
              <a:pPr>
                <a:defRPr/>
              </a:pPr>
              <a:t>‹Nº›</a:t>
            </a:fld>
            <a:endParaRPr lang="es-ES" altLang="es-ES"/>
          </a:p>
        </p:txBody>
      </p:sp>
      <p:sp>
        <p:nvSpPr>
          <p:cNvPr id="4" name="Rectangle 7"/>
          <p:cNvSpPr>
            <a:spLocks noGrp="1" noChangeArrowheads="1"/>
          </p:cNvSpPr>
          <p:nvPr>
            <p:ph type="ftr" idx="11"/>
          </p:nvPr>
        </p:nvSpPr>
        <p:spPr>
          <a:xfrm>
            <a:off x="3124200" y="6248400"/>
            <a:ext cx="2889250" cy="450850"/>
          </a:xfrm>
          <a:prstGeom prst="rect">
            <a:avLst/>
          </a:prstGeom>
          <a:ln/>
        </p:spPr>
        <p:txBody>
          <a:bodyPr/>
          <a:lstStyle>
            <a:lvl1pPr>
              <a:defRPr/>
            </a:lvl1pPr>
          </a:lstStyle>
          <a:p>
            <a:pPr>
              <a:defRPr/>
            </a:pPr>
            <a:r>
              <a:rPr lang="es-ES" altLang="es-ES"/>
              <a:t>Nélida Zaitegi</a:t>
            </a:r>
          </a:p>
        </p:txBody>
      </p:sp>
    </p:spTree>
    <p:extLst>
      <p:ext uri="{BB962C8B-B14F-4D97-AF65-F5344CB8AC3E}">
        <p14:creationId xmlns:p14="http://schemas.microsoft.com/office/powerpoint/2010/main" val="2063222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Título y viñetas">
    <p:bg>
      <p:bgPr>
        <a:solidFill>
          <a:srgbClr val="FFFFFF"/>
        </a:solidFill>
        <a:effectLst/>
      </p:bgPr>
    </p:bg>
    <p:spTree>
      <p:nvGrpSpPr>
        <p:cNvPr id="1" name=""/>
        <p:cNvGrpSpPr/>
        <p:nvPr/>
      </p:nvGrpSpPr>
      <p:grpSpPr>
        <a:xfrm>
          <a:off x="0" y="0"/>
          <a:ext cx="0" cy="0"/>
          <a:chOff x="0" y="0"/>
          <a:chExt cx="0" cy="0"/>
        </a:xfrm>
      </p:grpSpPr>
      <p:sp>
        <p:nvSpPr>
          <p:cNvPr id="311" name="Shape 311"/>
          <p:cNvSpPr>
            <a:spLocks noGrp="1"/>
          </p:cNvSpPr>
          <p:nvPr>
            <p:ph type="body" sz="quarter" idx="13"/>
          </p:nvPr>
        </p:nvSpPr>
        <p:spPr>
          <a:xfrm>
            <a:off x="401836" y="1107281"/>
            <a:ext cx="8340328" cy="0"/>
          </a:xfrm>
          <a:prstGeom prst="line">
            <a:avLst/>
          </a:prstGeom>
          <a:ln w="38100" cap="rnd">
            <a:solidFill>
              <a:srgbClr val="747676"/>
            </a:solidFill>
            <a:custDash>
              <a:ds d="100000" sp="200000"/>
            </a:custDash>
            <a:round/>
          </a:ln>
        </p:spPr>
        <p:txBody>
          <a:bodyPr/>
          <a:lstStyle>
            <a:lvl1pPr marL="0" indent="0" defTabSz="321457">
              <a:spcBef>
                <a:spcPts val="0"/>
              </a:spcBef>
              <a:buSzTx/>
              <a:buNone/>
              <a:defRPr sz="1200">
                <a:solidFill>
                  <a:srgbClr val="000000"/>
                </a:solidFill>
                <a:latin typeface="Helvetica"/>
                <a:cs typeface="Helvetica"/>
                <a:sym typeface="Helvetica"/>
              </a:defRPr>
            </a:lvl1pPr>
          </a:lstStyle>
          <a:p>
            <a:pPr marL="0" indent="0" defTabSz="457200">
              <a:spcBef>
                <a:spcPts val="0"/>
              </a:spcBef>
              <a:buSzTx/>
              <a:buNone/>
              <a:defRPr sz="1200">
                <a:solidFill>
                  <a:srgbClr val="000000"/>
                </a:solidFill>
                <a:latin typeface="Helvetica"/>
                <a:ea typeface="Helvetica"/>
                <a:cs typeface="Helvetica"/>
                <a:sym typeface="Helvetica"/>
              </a:defRPr>
            </a:pPr>
            <a:endParaRPr/>
          </a:p>
        </p:txBody>
      </p:sp>
      <p:sp>
        <p:nvSpPr>
          <p:cNvPr id="312" name="Shape 312"/>
          <p:cNvSpPr>
            <a:spLocks noGrp="1"/>
          </p:cNvSpPr>
          <p:nvPr>
            <p:ph type="title"/>
          </p:nvPr>
        </p:nvSpPr>
        <p:spPr>
          <a:xfrm>
            <a:off x="401836" y="508992"/>
            <a:ext cx="8340328" cy="508992"/>
          </a:xfrm>
          <a:prstGeom prst="rect">
            <a:avLst/>
          </a:prstGeom>
        </p:spPr>
        <p:txBody>
          <a:bodyPr anchor="t">
            <a:normAutofit/>
          </a:bodyPr>
          <a:lstStyle>
            <a:lvl1pPr algn="l">
              <a:spcBef>
                <a:spcPts val="1617"/>
              </a:spcBef>
              <a:defRPr sz="3700" cap="all">
                <a:solidFill>
                  <a:srgbClr val="747676"/>
                </a:solidFill>
                <a:latin typeface="DIN Condensed"/>
                <a:ea typeface="DIN Condensed"/>
                <a:cs typeface="DIN Condensed"/>
                <a:sym typeface="DIN Condensed"/>
              </a:defRPr>
            </a:lvl1pPr>
          </a:lstStyle>
          <a:p>
            <a:r>
              <a:t>Texto del título</a:t>
            </a:r>
          </a:p>
        </p:txBody>
      </p:sp>
      <p:sp>
        <p:nvSpPr>
          <p:cNvPr id="313" name="Shape 313"/>
          <p:cNvSpPr>
            <a:spLocks noGrp="1"/>
          </p:cNvSpPr>
          <p:nvPr>
            <p:ph type="body" idx="1"/>
          </p:nvPr>
        </p:nvSpPr>
        <p:spPr>
          <a:xfrm>
            <a:off x="401836" y="1268016"/>
            <a:ext cx="8340328" cy="5080992"/>
          </a:xfrm>
          <a:prstGeom prst="rect">
            <a:avLst/>
          </a:prstGeom>
        </p:spPr>
        <p:txBody>
          <a:bodyPr anchor="t">
            <a:normAutofit/>
          </a:bodyPr>
          <a:lstStyle>
            <a:lvl1pPr marL="330387" indent="-330387">
              <a:spcBef>
                <a:spcPts val="1266"/>
              </a:spcBef>
              <a:buSzPct val="75000"/>
              <a:buFont typeface="Zapf Dingbats"/>
              <a:buChar char="➤"/>
              <a:defRPr sz="2200">
                <a:solidFill>
                  <a:srgbClr val="5C5C5C"/>
                </a:solidFill>
                <a:latin typeface="Iowan Old Style Roman"/>
                <a:ea typeface="Iowan Old Style Roman"/>
                <a:cs typeface="Iowan Old Style Roman"/>
                <a:sym typeface="Iowan Old Style Roman"/>
              </a:defRPr>
            </a:lvl1pPr>
            <a:lvl2pPr marL="660773" indent="-330387">
              <a:spcBef>
                <a:spcPts val="1266"/>
              </a:spcBef>
              <a:buSzPct val="75000"/>
              <a:buFont typeface="Zapf Dingbats"/>
              <a:buChar char="➤"/>
              <a:defRPr sz="2200">
                <a:solidFill>
                  <a:srgbClr val="5C5C5C"/>
                </a:solidFill>
                <a:latin typeface="Iowan Old Style Roman"/>
                <a:ea typeface="Iowan Old Style Roman"/>
                <a:cs typeface="Iowan Old Style Roman"/>
                <a:sym typeface="Iowan Old Style Roman"/>
              </a:defRPr>
            </a:lvl2pPr>
            <a:lvl3pPr marL="991160" indent="-330387">
              <a:spcBef>
                <a:spcPts val="1266"/>
              </a:spcBef>
              <a:buSzPct val="75000"/>
              <a:buFont typeface="Zapf Dingbats"/>
              <a:buChar char="➤"/>
              <a:defRPr sz="2200">
                <a:solidFill>
                  <a:srgbClr val="5C5C5C"/>
                </a:solidFill>
                <a:latin typeface="Iowan Old Style Roman"/>
                <a:ea typeface="Iowan Old Style Roman"/>
                <a:cs typeface="Iowan Old Style Roman"/>
                <a:sym typeface="Iowan Old Style Roman"/>
              </a:defRPr>
            </a:lvl3pPr>
            <a:lvl4pPr marL="1321547" indent="-330387">
              <a:spcBef>
                <a:spcPts val="1266"/>
              </a:spcBef>
              <a:buSzPct val="75000"/>
              <a:buFont typeface="Zapf Dingbats"/>
              <a:buChar char="➤"/>
              <a:defRPr sz="2200">
                <a:solidFill>
                  <a:srgbClr val="5C5C5C"/>
                </a:solidFill>
                <a:latin typeface="Iowan Old Style Roman"/>
                <a:ea typeface="Iowan Old Style Roman"/>
                <a:cs typeface="Iowan Old Style Roman"/>
                <a:sym typeface="Iowan Old Style Roman"/>
              </a:defRPr>
            </a:lvl4pPr>
            <a:lvl5pPr marL="1651933" indent="-330387">
              <a:spcBef>
                <a:spcPts val="1266"/>
              </a:spcBef>
              <a:buSzPct val="75000"/>
              <a:buFont typeface="Zapf Dingbats"/>
              <a:buChar char="➤"/>
              <a:defRPr sz="2200">
                <a:solidFill>
                  <a:srgbClr val="5C5C5C"/>
                </a:solidFill>
                <a:latin typeface="Iowan Old Style Roman"/>
                <a:ea typeface="Iowan Old Style Roman"/>
                <a:cs typeface="Iowan Old Style Roman"/>
                <a:sym typeface="Iowan Old Style Roman"/>
              </a:defRPr>
            </a:lvl5pPr>
          </a:lstStyle>
          <a:p>
            <a:r>
              <a:t>Nivel de texto 1</a:t>
            </a:r>
          </a:p>
          <a:p>
            <a:pPr lvl="1"/>
            <a:r>
              <a:t>Nivel de texto 2</a:t>
            </a:r>
          </a:p>
          <a:p>
            <a:pPr lvl="2"/>
            <a:r>
              <a:t>Nivel de texto 3</a:t>
            </a:r>
          </a:p>
          <a:p>
            <a:pPr lvl="3"/>
            <a:r>
              <a:t>Nivel de texto 4</a:t>
            </a:r>
          </a:p>
          <a:p>
            <a:pPr lvl="4"/>
            <a:r>
              <a:t>Nivel de texto 5</a:t>
            </a:r>
          </a:p>
        </p:txBody>
      </p:sp>
      <p:sp>
        <p:nvSpPr>
          <p:cNvPr id="314" name="Shape 314"/>
          <p:cNvSpPr>
            <a:spLocks noGrp="1"/>
          </p:cNvSpPr>
          <p:nvPr>
            <p:ph type="sldNum" sz="quarter" idx="2"/>
          </p:nvPr>
        </p:nvSpPr>
        <p:spPr>
          <a:xfrm>
            <a:off x="8494487" y="6465094"/>
            <a:ext cx="217522" cy="241102"/>
          </a:xfrm>
          <a:prstGeom prst="rect">
            <a:avLst/>
          </a:prstGeom>
        </p:spPr>
        <p:txBody>
          <a:bodyPr/>
          <a:lstStyle>
            <a:lvl1pPr algn="r">
              <a:defRPr sz="1100">
                <a:solidFill>
                  <a:srgbClr val="747676"/>
                </a:solidFill>
                <a:latin typeface="DIN Alternate"/>
                <a:ea typeface="DIN Alternate"/>
                <a:cs typeface="DIN Alternate"/>
                <a:sym typeface="DIN Alternate"/>
              </a:defRPr>
            </a:lvl1pPr>
          </a:lstStyle>
          <a:p>
            <a:fld id="{86CB4B4D-7CA3-9044-876B-883B54F8677D}" type="slidenum">
              <a:t>‹Nº›</a:t>
            </a:fld>
            <a:endParaRPr/>
          </a:p>
        </p:txBody>
      </p:sp>
    </p:spTree>
    <p:extLst>
      <p:ext uri="{BB962C8B-B14F-4D97-AF65-F5344CB8AC3E}">
        <p14:creationId xmlns:p14="http://schemas.microsoft.com/office/powerpoint/2010/main" val="148570020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27A2877-7EFC-45B9-B8D1-AE5E7D8B5388}" type="datetimeFigureOut">
              <a:rPr lang="es-ES" smtClean="0"/>
              <a:t>19/07/2021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D97EE75-A4B9-4376-8EC0-D20BE3DDCD9F}" type="slidenum">
              <a:rPr lang="es-ES" smtClean="0"/>
              <a:t>‹Nº›</a:t>
            </a:fld>
            <a:endParaRPr lang="es-ES"/>
          </a:p>
        </p:txBody>
      </p:sp>
    </p:spTree>
    <p:extLst>
      <p:ext uri="{BB962C8B-B14F-4D97-AF65-F5344CB8AC3E}">
        <p14:creationId xmlns:p14="http://schemas.microsoft.com/office/powerpoint/2010/main" val="335266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27A2877-7EFC-45B9-B8D1-AE5E7D8B5388}" type="datetimeFigureOut">
              <a:rPr lang="es-ES" smtClean="0"/>
              <a:t>19/07/2021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D97EE75-A4B9-4376-8EC0-D20BE3DDCD9F}" type="slidenum">
              <a:rPr lang="es-ES" smtClean="0"/>
              <a:t>‹Nº›</a:t>
            </a:fld>
            <a:endParaRPr lang="es-ES"/>
          </a:p>
        </p:txBody>
      </p:sp>
    </p:spTree>
    <p:extLst>
      <p:ext uri="{BB962C8B-B14F-4D97-AF65-F5344CB8AC3E}">
        <p14:creationId xmlns:p14="http://schemas.microsoft.com/office/powerpoint/2010/main" val="3194635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027A2877-7EFC-45B9-B8D1-AE5E7D8B5388}" type="datetimeFigureOut">
              <a:rPr lang="es-ES" smtClean="0"/>
              <a:t>19/07/2021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D97EE75-A4B9-4376-8EC0-D20BE3DDCD9F}" type="slidenum">
              <a:rPr lang="es-ES" smtClean="0"/>
              <a:t>‹Nº›</a:t>
            </a:fld>
            <a:endParaRPr lang="es-ES"/>
          </a:p>
        </p:txBody>
      </p:sp>
    </p:spTree>
    <p:extLst>
      <p:ext uri="{BB962C8B-B14F-4D97-AF65-F5344CB8AC3E}">
        <p14:creationId xmlns:p14="http://schemas.microsoft.com/office/powerpoint/2010/main" val="77643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027A2877-7EFC-45B9-B8D1-AE5E7D8B5388}" type="datetimeFigureOut">
              <a:rPr lang="es-ES" smtClean="0"/>
              <a:t>19/07/2021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D97EE75-A4B9-4376-8EC0-D20BE3DDCD9F}" type="slidenum">
              <a:rPr lang="es-ES" smtClean="0"/>
              <a:t>‹Nº›</a:t>
            </a:fld>
            <a:endParaRPr lang="es-ES"/>
          </a:p>
        </p:txBody>
      </p:sp>
    </p:spTree>
    <p:extLst>
      <p:ext uri="{BB962C8B-B14F-4D97-AF65-F5344CB8AC3E}">
        <p14:creationId xmlns:p14="http://schemas.microsoft.com/office/powerpoint/2010/main" val="1065730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027A2877-7EFC-45B9-B8D1-AE5E7D8B5388}" type="datetimeFigureOut">
              <a:rPr lang="es-ES" smtClean="0"/>
              <a:t>19/07/2021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D97EE75-A4B9-4376-8EC0-D20BE3DDCD9F}" type="slidenum">
              <a:rPr lang="es-ES" smtClean="0"/>
              <a:t>‹Nº›</a:t>
            </a:fld>
            <a:endParaRPr lang="es-ES"/>
          </a:p>
        </p:txBody>
      </p:sp>
    </p:spTree>
    <p:extLst>
      <p:ext uri="{BB962C8B-B14F-4D97-AF65-F5344CB8AC3E}">
        <p14:creationId xmlns:p14="http://schemas.microsoft.com/office/powerpoint/2010/main" val="1585604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27A2877-7EFC-45B9-B8D1-AE5E7D8B5388}" type="datetimeFigureOut">
              <a:rPr lang="es-ES" smtClean="0"/>
              <a:t>19/07/2021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D97EE75-A4B9-4376-8EC0-D20BE3DDCD9F}" type="slidenum">
              <a:rPr lang="es-ES" smtClean="0"/>
              <a:t>‹Nº›</a:t>
            </a:fld>
            <a:endParaRPr lang="es-ES"/>
          </a:p>
        </p:txBody>
      </p:sp>
    </p:spTree>
    <p:extLst>
      <p:ext uri="{BB962C8B-B14F-4D97-AF65-F5344CB8AC3E}">
        <p14:creationId xmlns:p14="http://schemas.microsoft.com/office/powerpoint/2010/main" val="3895503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27A2877-7EFC-45B9-B8D1-AE5E7D8B5388}" type="datetimeFigureOut">
              <a:rPr lang="es-ES" smtClean="0"/>
              <a:t>19/07/2021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D97EE75-A4B9-4376-8EC0-D20BE3DDCD9F}" type="slidenum">
              <a:rPr lang="es-ES" smtClean="0"/>
              <a:t>‹Nº›</a:t>
            </a:fld>
            <a:endParaRPr lang="es-ES"/>
          </a:p>
        </p:txBody>
      </p:sp>
    </p:spTree>
    <p:extLst>
      <p:ext uri="{BB962C8B-B14F-4D97-AF65-F5344CB8AC3E}">
        <p14:creationId xmlns:p14="http://schemas.microsoft.com/office/powerpoint/2010/main" val="107159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27A2877-7EFC-45B9-B8D1-AE5E7D8B5388}" type="datetimeFigureOut">
              <a:rPr lang="es-ES" smtClean="0"/>
              <a:t>19/07/2021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D97EE75-A4B9-4376-8EC0-D20BE3DDCD9F}" type="slidenum">
              <a:rPr lang="es-ES" smtClean="0"/>
              <a:t>‹Nº›</a:t>
            </a:fld>
            <a:endParaRPr lang="es-ES"/>
          </a:p>
        </p:txBody>
      </p:sp>
    </p:spTree>
    <p:extLst>
      <p:ext uri="{BB962C8B-B14F-4D97-AF65-F5344CB8AC3E}">
        <p14:creationId xmlns:p14="http://schemas.microsoft.com/office/powerpoint/2010/main" val="502880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7A2877-7EFC-45B9-B8D1-AE5E7D8B5388}" type="datetimeFigureOut">
              <a:rPr lang="es-ES" smtClean="0"/>
              <a:t>19/07/2021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7EE75-A4B9-4376-8EC0-D20BE3DDCD9F}" type="slidenum">
              <a:rPr lang="es-ES" smtClean="0"/>
              <a:t>‹Nº›</a:t>
            </a:fld>
            <a:endParaRPr lang="es-ES"/>
          </a:p>
        </p:txBody>
      </p:sp>
    </p:spTree>
    <p:extLst>
      <p:ext uri="{BB962C8B-B14F-4D97-AF65-F5344CB8AC3E}">
        <p14:creationId xmlns:p14="http://schemas.microsoft.com/office/powerpoint/2010/main" val="4229405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7" r:id="rId12"/>
    <p:sldLayoutId id="214748367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PowerPoint_Presentation.pptx"/><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Users\Usuario\AppData\Local\Temp\xLOGO-BIENESTAR-fondo-tranarente_expobienestar-canarias.png.pagespeed.ic.bSBzW3b7Ok (2).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3 Rectángulo"/>
          <p:cNvSpPr/>
          <p:nvPr/>
        </p:nvSpPr>
        <p:spPr>
          <a:xfrm>
            <a:off x="2483768" y="1412775"/>
            <a:ext cx="6460422" cy="1754326"/>
          </a:xfrm>
          <a:prstGeom prst="rect">
            <a:avLst/>
          </a:prstGeom>
          <a:noFill/>
        </p:spPr>
        <p:txBody>
          <a:bodyPr vert="horz" wrap="none" lIns="91440" tIns="45720" rIns="91440" bIns="45720">
            <a:spAutoFit/>
          </a:bodyPr>
          <a:lstStyle/>
          <a:p>
            <a:pPr algn="ctr"/>
            <a:r>
              <a:rPr lang="es-ES" sz="3600" b="1" dirty="0">
                <a:ln w="17780" cmpd="sng">
                  <a:solidFill>
                    <a:srgbClr val="FFFFFF"/>
                  </a:solidFill>
                  <a:prstDash val="solid"/>
                  <a:miter lim="800000"/>
                </a:ln>
                <a:effectLst>
                  <a:outerShdw blurRad="50800" algn="tl" rotWithShape="0">
                    <a:srgbClr val="000000"/>
                  </a:outerShdw>
                </a:effectLst>
                <a:latin typeface="Britannic Bold" panose="020B0903060703020204" pitchFamily="34" charset="0"/>
              </a:rPr>
              <a:t>¿Desaprender para aprender? </a:t>
            </a:r>
          </a:p>
          <a:p>
            <a:pPr algn="ctr"/>
            <a:r>
              <a:rPr lang="es-ES" sz="3600" b="1" dirty="0">
                <a:ln w="17780" cmpd="sng">
                  <a:solidFill>
                    <a:srgbClr val="FFFFFF"/>
                  </a:solidFill>
                  <a:prstDash val="solid"/>
                  <a:miter lim="800000"/>
                </a:ln>
                <a:effectLst>
                  <a:outerShdw blurRad="50800" algn="tl" rotWithShape="0">
                    <a:srgbClr val="000000"/>
                  </a:outerShdw>
                </a:effectLst>
                <a:latin typeface="Britannic Bold" panose="020B0903060703020204" pitchFamily="34" charset="0"/>
              </a:rPr>
              <a:t>La educación</a:t>
            </a:r>
          </a:p>
          <a:p>
            <a:pPr algn="ctr"/>
            <a:r>
              <a:rPr lang="es-ES" sz="3600" b="1" dirty="0">
                <a:ln w="17780" cmpd="sng">
                  <a:solidFill>
                    <a:srgbClr val="FFFFFF"/>
                  </a:solidFill>
                  <a:prstDash val="solid"/>
                  <a:miter lim="800000"/>
                </a:ln>
                <a:effectLst>
                  <a:outerShdw blurRad="50800" algn="tl" rotWithShape="0">
                    <a:srgbClr val="000000"/>
                  </a:outerShdw>
                </a:effectLst>
                <a:latin typeface="Britannic Bold" panose="020B0903060703020204" pitchFamily="34" charset="0"/>
              </a:rPr>
              <a:t> en todas las edades</a:t>
            </a:r>
          </a:p>
        </p:txBody>
      </p:sp>
      <p:sp>
        <p:nvSpPr>
          <p:cNvPr id="5" name="4 CuadroTexto"/>
          <p:cNvSpPr txBox="1"/>
          <p:nvPr/>
        </p:nvSpPr>
        <p:spPr>
          <a:xfrm>
            <a:off x="6598676" y="5843453"/>
            <a:ext cx="2345514" cy="954107"/>
          </a:xfrm>
          <a:prstGeom prst="rect">
            <a:avLst/>
          </a:prstGeom>
          <a:noFill/>
        </p:spPr>
        <p:txBody>
          <a:bodyPr wrap="none" rtlCol="0">
            <a:spAutoFit/>
          </a:bodyPr>
          <a:lstStyle/>
          <a:p>
            <a:pPr algn="r"/>
            <a:r>
              <a:rPr lang="es-ES" sz="2800" dirty="0">
                <a:latin typeface="Britannic Bold" panose="020B0903060703020204" pitchFamily="34" charset="0"/>
              </a:rPr>
              <a:t>Nélida </a:t>
            </a:r>
            <a:r>
              <a:rPr lang="es-ES" sz="2800" dirty="0" err="1">
                <a:latin typeface="Britannic Bold" panose="020B0903060703020204" pitchFamily="34" charset="0"/>
              </a:rPr>
              <a:t>Zaitegi</a:t>
            </a:r>
            <a:endParaRPr lang="es-ES" sz="2800" dirty="0">
              <a:latin typeface="Britannic Bold" panose="020B0903060703020204" pitchFamily="34" charset="0"/>
            </a:endParaRPr>
          </a:p>
          <a:p>
            <a:pPr algn="r"/>
            <a:r>
              <a:rPr lang="es-ES" sz="2800" dirty="0">
                <a:latin typeface="Britannic Bold" panose="020B0903060703020204" pitchFamily="34" charset="0"/>
              </a:rPr>
              <a:t>16/6/2021</a:t>
            </a:r>
          </a:p>
        </p:txBody>
      </p:sp>
      <p:pic>
        <p:nvPicPr>
          <p:cNvPr id="7" name="Picture 2" descr="Silueta de personas habla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74" y="3068960"/>
            <a:ext cx="6003091" cy="2774493"/>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descr="Logotipo general UPV/EHU - gizartea - Universidad y Sociedad - UPV/EHU"/>
          <p:cNvPicPr/>
          <p:nvPr/>
        </p:nvPicPr>
        <p:blipFill>
          <a:blip r:embed="rId3">
            <a:extLst>
              <a:ext uri="{28A0092B-C50C-407E-A947-70E740481C1C}">
                <a14:useLocalDpi xmlns:a14="http://schemas.microsoft.com/office/drawing/2010/main" val="0"/>
              </a:ext>
            </a:extLst>
          </a:blip>
          <a:srcRect/>
          <a:stretch>
            <a:fillRect/>
          </a:stretch>
        </p:blipFill>
        <p:spPr bwMode="auto">
          <a:xfrm>
            <a:off x="275426" y="171434"/>
            <a:ext cx="2712398" cy="1241341"/>
          </a:xfrm>
          <a:prstGeom prst="rect">
            <a:avLst/>
          </a:prstGeom>
          <a:noFill/>
          <a:ln>
            <a:noFill/>
          </a:ln>
        </p:spPr>
      </p:pic>
    </p:spTree>
    <p:extLst>
      <p:ext uri="{BB962C8B-B14F-4D97-AF65-F5344CB8AC3E}">
        <p14:creationId xmlns:p14="http://schemas.microsoft.com/office/powerpoint/2010/main" val="1024638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ncentración en Cuenca por la permanencia y mejora del tren convencional |  eldiadigital.es Periódico de Castilla-La Manch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 name="2 Imagen" descr="Los trenes a vapor salen del confinamiento"/>
          <p:cNvPicPr/>
          <p:nvPr/>
        </p:nvPicPr>
        <p:blipFill>
          <a:blip r:embed="rId3">
            <a:extLst>
              <a:ext uri="{28A0092B-C50C-407E-A947-70E740481C1C}">
                <a14:useLocalDpi xmlns:a14="http://schemas.microsoft.com/office/drawing/2010/main" val="0"/>
              </a:ext>
            </a:extLst>
          </a:blip>
          <a:srcRect/>
          <a:stretch>
            <a:fillRect/>
          </a:stretch>
        </p:blipFill>
        <p:spPr bwMode="auto">
          <a:xfrm>
            <a:off x="0" y="7936"/>
            <a:ext cx="5076056" cy="3349056"/>
          </a:xfrm>
          <a:prstGeom prst="rect">
            <a:avLst/>
          </a:prstGeom>
          <a:noFill/>
          <a:ln>
            <a:noFill/>
          </a:ln>
        </p:spPr>
      </p:pic>
      <p:pic>
        <p:nvPicPr>
          <p:cNvPr id="4" name="3 Imagen" descr="El tren más rápido del mundo en China | Blog de viajes"/>
          <p:cNvPicPr/>
          <p:nvPr/>
        </p:nvPicPr>
        <p:blipFill>
          <a:blip r:embed="rId4">
            <a:extLst>
              <a:ext uri="{28A0092B-C50C-407E-A947-70E740481C1C}">
                <a14:useLocalDpi xmlns:a14="http://schemas.microsoft.com/office/drawing/2010/main" val="0"/>
              </a:ext>
            </a:extLst>
          </a:blip>
          <a:srcRect/>
          <a:stretch>
            <a:fillRect/>
          </a:stretch>
        </p:blipFill>
        <p:spPr bwMode="auto">
          <a:xfrm>
            <a:off x="3995936" y="3356992"/>
            <a:ext cx="5148064" cy="3501009"/>
          </a:xfrm>
          <a:prstGeom prst="rect">
            <a:avLst/>
          </a:prstGeom>
          <a:noFill/>
          <a:ln>
            <a:noFill/>
          </a:ln>
        </p:spPr>
      </p:pic>
      <p:sp>
        <p:nvSpPr>
          <p:cNvPr id="5" name="4 CuadroTexto"/>
          <p:cNvSpPr txBox="1"/>
          <p:nvPr/>
        </p:nvSpPr>
        <p:spPr>
          <a:xfrm>
            <a:off x="5471750" y="1052736"/>
            <a:ext cx="3198311" cy="1569660"/>
          </a:xfrm>
          <a:prstGeom prst="rect">
            <a:avLst/>
          </a:prstGeom>
          <a:noFill/>
        </p:spPr>
        <p:txBody>
          <a:bodyPr wrap="none" rtlCol="0">
            <a:spAutoFit/>
          </a:bodyPr>
          <a:lstStyle/>
          <a:p>
            <a:r>
              <a:rPr lang="es-ES" sz="4800" dirty="0">
                <a:latin typeface="Britannic Bold" panose="020B0903060703020204" pitchFamily="34" charset="0"/>
              </a:rPr>
              <a:t>Adelantar</a:t>
            </a:r>
          </a:p>
          <a:p>
            <a:r>
              <a:rPr lang="es-ES" sz="4800" dirty="0">
                <a:latin typeface="Britannic Bold" panose="020B0903060703020204" pitchFamily="34" charset="0"/>
              </a:rPr>
              <a:t>Acompasar</a:t>
            </a:r>
          </a:p>
        </p:txBody>
      </p:sp>
      <p:sp>
        <p:nvSpPr>
          <p:cNvPr id="6" name="5 CuadroTexto"/>
          <p:cNvSpPr txBox="1"/>
          <p:nvPr/>
        </p:nvSpPr>
        <p:spPr>
          <a:xfrm>
            <a:off x="155574" y="4077072"/>
            <a:ext cx="4382931" cy="1569660"/>
          </a:xfrm>
          <a:prstGeom prst="rect">
            <a:avLst/>
          </a:prstGeom>
          <a:noFill/>
        </p:spPr>
        <p:txBody>
          <a:bodyPr wrap="none" rtlCol="0">
            <a:spAutoFit/>
          </a:bodyPr>
          <a:lstStyle/>
          <a:p>
            <a:r>
              <a:rPr lang="es-ES" sz="4800" dirty="0">
                <a:latin typeface="Britannic Bold" panose="020B0903060703020204" pitchFamily="34" charset="0"/>
              </a:rPr>
              <a:t>Abandonar</a:t>
            </a:r>
          </a:p>
          <a:p>
            <a:r>
              <a:rPr lang="es-ES" sz="4800" dirty="0">
                <a:latin typeface="Britannic Bold" panose="020B0903060703020204" pitchFamily="34" charset="0"/>
              </a:rPr>
              <a:t>Subirse al tren</a:t>
            </a:r>
          </a:p>
        </p:txBody>
      </p:sp>
    </p:spTree>
    <p:extLst>
      <p:ext uri="{BB962C8B-B14F-4D97-AF65-F5344CB8AC3E}">
        <p14:creationId xmlns:p14="http://schemas.microsoft.com/office/powerpoint/2010/main" val="599600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377230"/>
            <a:ext cx="7772400" cy="1179562"/>
          </a:xfrm>
        </p:spPr>
        <p:txBody>
          <a:bodyP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4800" b="1" cap="all" dirty="0">
                <a:ln w="0"/>
                <a:solidFill>
                  <a:srgbClr val="0070C0"/>
                </a:solidFill>
                <a:effectLst>
                  <a:reflection blurRad="12700" stA="50000" endPos="50000" dist="5000" dir="5400000" sy="-100000" rotWithShape="0"/>
                </a:effectLst>
                <a:latin typeface="Britannic Bold" panose="020B0903060703020204" pitchFamily="34" charset="0"/>
                <a:ea typeface="Tahoma" panose="020B0604030504040204" pitchFamily="34" charset="0"/>
                <a:cs typeface="Tahoma" panose="020B0604030504040204" pitchFamily="34" charset="0"/>
              </a:rPr>
              <a:t>TODA UNA VIDA Y…..</a:t>
            </a:r>
          </a:p>
        </p:txBody>
      </p:sp>
      <p:pic>
        <p:nvPicPr>
          <p:cNvPr id="4" name="grafico 1.jpg"/>
          <p:cNvPicPr>
            <a:picLocks noChangeAspect="1"/>
          </p:cNvPicPr>
          <p:nvPr/>
        </p:nvPicPr>
        <p:blipFill rotWithShape="1">
          <a:blip r:embed="rId2"/>
          <a:srcRect l="4340" t="20494" r="2706" b="23644"/>
          <a:stretch/>
        </p:blipFill>
        <p:spPr>
          <a:xfrm>
            <a:off x="179512" y="1772816"/>
            <a:ext cx="4929782" cy="4176464"/>
          </a:xfrm>
          <a:prstGeom prst="rect">
            <a:avLst/>
          </a:prstGeom>
          <a:solidFill>
            <a:srgbClr val="FFFF00"/>
          </a:solidFill>
          <a:ln w="12700">
            <a:miter lim="400000"/>
          </a:ln>
        </p:spPr>
      </p:pic>
      <p:sp>
        <p:nvSpPr>
          <p:cNvPr id="5" name="4 CuadroTexto"/>
          <p:cNvSpPr txBox="1"/>
          <p:nvPr/>
        </p:nvSpPr>
        <p:spPr>
          <a:xfrm>
            <a:off x="4355976" y="2212940"/>
            <a:ext cx="4680520" cy="1938992"/>
          </a:xfrm>
          <a:prstGeom prst="rect">
            <a:avLst/>
          </a:prstGeom>
          <a:noFill/>
        </p:spPr>
        <p:txBody>
          <a:bodyPr wrap="square" rtlCol="0">
            <a:spAutoFit/>
          </a:bodyPr>
          <a:lstStyle/>
          <a:p>
            <a:r>
              <a:rPr lang="es-ES" sz="6000" b="1" cap="all" dirty="0">
                <a:ln w="0"/>
                <a:solidFill>
                  <a:srgbClr val="0070C0"/>
                </a:solidFill>
                <a:effectLst>
                  <a:reflection blurRad="12700" stA="50000" endPos="50000" dist="5000" dir="5400000" sy="-100000" rotWithShape="0"/>
                </a:effectLst>
                <a:latin typeface="Britannic Bold" panose="020B0903060703020204" pitchFamily="34" charset="0"/>
                <a:ea typeface="Tahoma" panose="020B0604030504040204" pitchFamily="34" charset="0"/>
                <a:cs typeface="Tahoma" panose="020B0604030504040204" pitchFamily="34" charset="0"/>
              </a:rPr>
              <a:t>DESARROLLO </a:t>
            </a:r>
            <a:r>
              <a:rPr lang="es-ES" sz="6000" b="1" cap="all" dirty="0" err="1">
                <a:ln w="0"/>
                <a:solidFill>
                  <a:srgbClr val="0070C0"/>
                </a:solidFill>
                <a:effectLst>
                  <a:reflection blurRad="12700" stA="50000" endPos="50000" dist="5000" dir="5400000" sy="-100000" rotWithShape="0"/>
                </a:effectLst>
                <a:latin typeface="Britannic Bold" panose="020B0903060703020204" pitchFamily="34" charset="0"/>
                <a:ea typeface="Tahoma" panose="020B0604030504040204" pitchFamily="34" charset="0"/>
                <a:cs typeface="Tahoma" panose="020B0604030504040204" pitchFamily="34" charset="0"/>
              </a:rPr>
              <a:t>HUMAnO</a:t>
            </a:r>
            <a:endParaRPr lang="es-ES" sz="6000" b="1" cap="all" dirty="0">
              <a:ln w="0"/>
              <a:solidFill>
                <a:srgbClr val="0070C0"/>
              </a:solidFill>
              <a:effectLst>
                <a:reflection blurRad="12700" stA="50000" endPos="50000" dist="5000" dir="5400000" sy="-100000" rotWithShape="0"/>
              </a:effectLst>
              <a:latin typeface="Britannic Bold" panose="020B0903060703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10118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Objeto"/>
          <p:cNvGraphicFramePr>
            <a:graphicFrameLocks noChangeAspect="1"/>
          </p:cNvGraphicFramePr>
          <p:nvPr>
            <p:extLst>
              <p:ext uri="{D42A27DB-BD31-4B8C-83A1-F6EECF244321}">
                <p14:modId xmlns:p14="http://schemas.microsoft.com/office/powerpoint/2010/main" val="2932151225"/>
              </p:ext>
            </p:extLst>
          </p:nvPr>
        </p:nvGraphicFramePr>
        <p:xfrm>
          <a:off x="0" y="0"/>
          <a:ext cx="9145058" cy="6858000"/>
        </p:xfrm>
        <a:graphic>
          <a:graphicData uri="http://schemas.openxmlformats.org/presentationml/2006/ole">
            <mc:AlternateContent xmlns:mc="http://schemas.openxmlformats.org/markup-compatibility/2006">
              <mc:Choice xmlns:v="urn:schemas-microsoft-com:vml" Requires="v">
                <p:oleObj name="Presentación" r:id="rId2" imgW="4259720" imgH="3194178" progId="PowerPoint.Show.12">
                  <p:embed/>
                </p:oleObj>
              </mc:Choice>
              <mc:Fallback>
                <p:oleObj name="Presentación" r:id="rId2" imgW="4259720" imgH="3194178" progId="PowerPoint.Show.12">
                  <p:embed/>
                  <p:pic>
                    <p:nvPicPr>
                      <p:cNvPr id="0" name=""/>
                      <p:cNvPicPr>
                        <a:picLocks noChangeAspect="1" noChangeArrowheads="1"/>
                      </p:cNvPicPr>
                      <p:nvPr/>
                    </p:nvPicPr>
                    <p:blipFill>
                      <a:blip r:embed="rId3"/>
                      <a:srcRect/>
                      <a:stretch>
                        <a:fillRect/>
                      </a:stretch>
                    </p:blipFill>
                    <p:spPr bwMode="auto">
                      <a:xfrm>
                        <a:off x="0" y="0"/>
                        <a:ext cx="9145058" cy="6858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483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504" y="116632"/>
            <a:ext cx="6336704" cy="1470025"/>
          </a:xfrm>
        </p:spPr>
        <p:txBody>
          <a:bodyPr>
            <a:normAutofit/>
          </a:bodyPr>
          <a:lstStyle/>
          <a:p>
            <a:r>
              <a:rPr lang="es-ES" b="1" cap="all" dirty="0">
                <a:ln w="0"/>
                <a:solidFill>
                  <a:srgbClr val="0070C0"/>
                </a:solidFill>
                <a:effectLst>
                  <a:reflection blurRad="12700" stA="50000" endPos="50000" dist="5000" dir="5400000" sy="-100000" rotWithShape="0"/>
                </a:effectLst>
                <a:latin typeface="Tahoma" panose="020B0604030504040204" pitchFamily="34" charset="0"/>
                <a:ea typeface="Tahoma" panose="020B0604030504040204" pitchFamily="34" charset="0"/>
                <a:cs typeface="Tahoma" panose="020B0604030504040204" pitchFamily="34" charset="0"/>
              </a:rPr>
              <a:t>1º SER: Empieza por dentro</a:t>
            </a:r>
          </a:p>
        </p:txBody>
      </p:sp>
      <p:sp>
        <p:nvSpPr>
          <p:cNvPr id="3" name="2 Subtítulo"/>
          <p:cNvSpPr>
            <a:spLocks noGrp="1"/>
          </p:cNvSpPr>
          <p:nvPr>
            <p:ph type="subTitle" idx="1"/>
          </p:nvPr>
        </p:nvSpPr>
        <p:spPr>
          <a:xfrm>
            <a:off x="179512" y="1916832"/>
            <a:ext cx="4690370" cy="1752600"/>
          </a:xfrm>
        </p:spPr>
        <p:txBody>
          <a:bodyPr>
            <a:normAutofit fontScale="25000" lnSpcReduction="20000"/>
          </a:bodyPr>
          <a:lstStyle/>
          <a:p>
            <a:pPr marL="457200" indent="-457200" algn="l">
              <a:buFont typeface="Arial" panose="020B0604020202020204" pitchFamily="34" charset="0"/>
              <a:buChar char="•"/>
            </a:pPr>
            <a:r>
              <a:rPr lang="es-ES" sz="14400" b="1" dirty="0">
                <a:solidFill>
                  <a:schemeClr val="tx1"/>
                </a:solidFill>
                <a:latin typeface="Berlin Sans FB Demi" pitchFamily="32" charset="0"/>
              </a:rPr>
              <a:t>Autoconciencia</a:t>
            </a:r>
          </a:p>
          <a:p>
            <a:pPr marL="457200" indent="-457200" algn="l">
              <a:buFont typeface="Arial" panose="020B0604020202020204" pitchFamily="34" charset="0"/>
              <a:buChar char="•"/>
            </a:pPr>
            <a:r>
              <a:rPr lang="es-ES" sz="14400" b="1" dirty="0">
                <a:solidFill>
                  <a:schemeClr val="tx1"/>
                </a:solidFill>
                <a:latin typeface="Berlin Sans FB Demi" pitchFamily="32" charset="0"/>
              </a:rPr>
              <a:t>Autoestima</a:t>
            </a:r>
          </a:p>
          <a:p>
            <a:pPr marL="457200" indent="-457200" algn="l">
              <a:buFont typeface="Arial" panose="020B0604020202020204" pitchFamily="34" charset="0"/>
              <a:buChar char="•"/>
            </a:pPr>
            <a:r>
              <a:rPr lang="es-ES" sz="14400" b="1" dirty="0">
                <a:solidFill>
                  <a:schemeClr val="tx1"/>
                </a:solidFill>
                <a:latin typeface="Berlin Sans FB Demi" pitchFamily="32" charset="0"/>
              </a:rPr>
              <a:t>Resiliencia</a:t>
            </a:r>
          </a:p>
          <a:p>
            <a:pPr marL="457200" indent="-457200" algn="l">
              <a:buFont typeface="Arial" panose="020B0604020202020204" pitchFamily="34" charset="0"/>
              <a:buChar char="•"/>
            </a:pPr>
            <a:r>
              <a:rPr lang="es-ES" sz="14400" b="1" dirty="0">
                <a:solidFill>
                  <a:schemeClr val="tx1"/>
                </a:solidFill>
                <a:latin typeface="Berlin Sans FB Demi" pitchFamily="32" charset="0"/>
              </a:rPr>
              <a:t>Autorregulación</a:t>
            </a:r>
          </a:p>
          <a:p>
            <a:pPr marL="457200" indent="-457200" algn="l">
              <a:buFont typeface="Arial" panose="020B0604020202020204" pitchFamily="34" charset="0"/>
              <a:buChar char="•"/>
            </a:pPr>
            <a:r>
              <a:rPr lang="es-ES" sz="14400" b="1" dirty="0">
                <a:solidFill>
                  <a:schemeClr val="tx1"/>
                </a:solidFill>
                <a:latin typeface="Berlin Sans FB Demi" pitchFamily="32" charset="0"/>
              </a:rPr>
              <a:t>Aprender a ser</a:t>
            </a:r>
          </a:p>
          <a:p>
            <a:pPr marL="457200" indent="-457200" algn="l">
              <a:buFont typeface="Arial" panose="020B0604020202020204" pitchFamily="34" charset="0"/>
              <a:buChar char="•"/>
            </a:pPr>
            <a:r>
              <a:rPr lang="es-ES" sz="14400" b="1" dirty="0">
                <a:solidFill>
                  <a:schemeClr val="tx1"/>
                </a:solidFill>
                <a:latin typeface="Berlin Sans FB Demi" pitchFamily="32" charset="0"/>
              </a:rPr>
              <a:t>Aprender a pensar </a:t>
            </a:r>
          </a:p>
          <a:p>
            <a:pPr marL="457200" indent="-457200" algn="l">
              <a:buFont typeface="Arial" panose="020B0604020202020204" pitchFamily="34" charset="0"/>
              <a:buChar char="•"/>
            </a:pPr>
            <a:r>
              <a:rPr lang="es-ES" sz="14400" b="1" dirty="0">
                <a:solidFill>
                  <a:schemeClr val="tx1"/>
                </a:solidFill>
                <a:latin typeface="Berlin Sans FB Demi" pitchFamily="32" charset="0"/>
              </a:rPr>
              <a:t>Autonomía</a:t>
            </a:r>
          </a:p>
          <a:p>
            <a:pPr marL="457200" indent="-457200" algn="l">
              <a:buFont typeface="Arial" panose="020B0604020202020204" pitchFamily="34" charset="0"/>
              <a:buChar char="•"/>
            </a:pPr>
            <a:r>
              <a:rPr lang="es-ES" sz="14400" b="1" dirty="0">
                <a:solidFill>
                  <a:schemeClr val="tx1"/>
                </a:solidFill>
                <a:latin typeface="Berlin Sans FB Demi" pitchFamily="32" charset="0"/>
              </a:rPr>
              <a:t>Aprender a aprender</a:t>
            </a:r>
          </a:p>
          <a:p>
            <a:endParaRPr lang="es-ES" b="1" dirty="0"/>
          </a:p>
          <a:p>
            <a:endParaRPr lang="es-ES" dirty="0"/>
          </a:p>
        </p:txBody>
      </p:sp>
      <p:pic>
        <p:nvPicPr>
          <p:cNvPr id="4" name="pasted-image.png"/>
          <p:cNvPicPr>
            <a:picLocks noChangeAspect="1"/>
          </p:cNvPicPr>
          <p:nvPr/>
        </p:nvPicPr>
        <p:blipFill>
          <a:blip r:embed="rId2"/>
          <a:stretch>
            <a:fillRect/>
          </a:stretch>
        </p:blipFill>
        <p:spPr>
          <a:xfrm>
            <a:off x="5087632" y="1268759"/>
            <a:ext cx="4088929" cy="5530335"/>
          </a:xfrm>
          <a:prstGeom prst="rect">
            <a:avLst/>
          </a:prstGeom>
          <a:ln w="12700">
            <a:miter lim="400000"/>
          </a:ln>
        </p:spPr>
      </p:pic>
    </p:spTree>
    <p:extLst>
      <p:ext uri="{BB962C8B-B14F-4D97-AF65-F5344CB8AC3E}">
        <p14:creationId xmlns:p14="http://schemas.microsoft.com/office/powerpoint/2010/main" val="1436541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sted-image.png"/>
          <p:cNvPicPr>
            <a:picLocks noChangeAspect="1"/>
          </p:cNvPicPr>
          <p:nvPr/>
        </p:nvPicPr>
        <p:blipFill rotWithShape="1">
          <a:blip r:embed="rId3"/>
          <a:srcRect r="19513" b="12635"/>
          <a:stretch/>
        </p:blipFill>
        <p:spPr>
          <a:xfrm>
            <a:off x="-26986" y="-40514"/>
            <a:ext cx="6992514" cy="6840467"/>
          </a:xfrm>
          <a:prstGeom prst="rect">
            <a:avLst/>
          </a:prstGeom>
          <a:ln w="12700">
            <a:miter lim="400000"/>
          </a:ln>
        </p:spPr>
      </p:pic>
      <p:sp>
        <p:nvSpPr>
          <p:cNvPr id="2" name="1 CuadroTexto"/>
          <p:cNvSpPr txBox="1"/>
          <p:nvPr/>
        </p:nvSpPr>
        <p:spPr>
          <a:xfrm>
            <a:off x="6992514" y="692696"/>
            <a:ext cx="2088232" cy="4401205"/>
          </a:xfrm>
          <a:prstGeom prst="rect">
            <a:avLst/>
          </a:prstGeom>
          <a:noFill/>
        </p:spPr>
        <p:txBody>
          <a:bodyPr wrap="square" rtlCol="0">
            <a:spAutoFit/>
          </a:bodyPr>
          <a:lstStyle/>
          <a:p>
            <a:r>
              <a:rPr lang="es-ES" sz="2800" b="1" dirty="0">
                <a:latin typeface="Berlin Sans FB Demi" pitchFamily="32" charset="0"/>
              </a:rPr>
              <a:t>Si conectamos cabeza y corazón…</a:t>
            </a:r>
          </a:p>
          <a:p>
            <a:endParaRPr lang="es-ES" sz="2800" b="1" dirty="0">
              <a:latin typeface="Berlin Sans FB Demi" pitchFamily="32" charset="0"/>
            </a:endParaRPr>
          </a:p>
          <a:p>
            <a:r>
              <a:rPr lang="es-ES" sz="2800" b="1" dirty="0">
                <a:latin typeface="Berlin Sans FB Demi" pitchFamily="32" charset="0"/>
              </a:rPr>
              <a:t>pensaremos con amor y amaremos con sabiduría</a:t>
            </a:r>
          </a:p>
        </p:txBody>
      </p:sp>
      <p:sp>
        <p:nvSpPr>
          <p:cNvPr id="3" name="2 CuadroTexto"/>
          <p:cNvSpPr txBox="1"/>
          <p:nvPr/>
        </p:nvSpPr>
        <p:spPr>
          <a:xfrm>
            <a:off x="5807530" y="425634"/>
            <a:ext cx="800219" cy="5955694"/>
          </a:xfrm>
          <a:prstGeom prst="rect">
            <a:avLst/>
          </a:prstGeom>
          <a:solidFill>
            <a:schemeClr val="bg1"/>
          </a:solidFill>
        </p:spPr>
        <p:txBody>
          <a:bodyPr vert="vert270" wrap="square" rtlCol="0">
            <a:spAutoFit/>
          </a:bodyPr>
          <a:lstStyle/>
          <a:p>
            <a:r>
              <a:rPr lang="es-ES" sz="4000" dirty="0">
                <a:latin typeface="Britannic Bold" panose="020B0903060703020204" pitchFamily="34" charset="0"/>
              </a:rPr>
              <a:t>Actuando con cordura</a:t>
            </a:r>
          </a:p>
        </p:txBody>
      </p:sp>
      <p:sp>
        <p:nvSpPr>
          <p:cNvPr id="5" name="4 CuadroTexto"/>
          <p:cNvSpPr txBox="1"/>
          <p:nvPr/>
        </p:nvSpPr>
        <p:spPr>
          <a:xfrm rot="1723589">
            <a:off x="881097" y="-303306"/>
            <a:ext cx="861774" cy="4338688"/>
          </a:xfrm>
          <a:prstGeom prst="rect">
            <a:avLst/>
          </a:prstGeom>
          <a:solidFill>
            <a:schemeClr val="bg1"/>
          </a:solidFill>
        </p:spPr>
        <p:txBody>
          <a:bodyPr vert="vert270" wrap="none" rtlCol="0">
            <a:spAutoFit/>
          </a:bodyPr>
          <a:lstStyle/>
          <a:p>
            <a:r>
              <a:rPr lang="es-ES" sz="4400" b="1" dirty="0" err="1">
                <a:latin typeface="Berlin Sans FB Demi" pitchFamily="32" charset="0"/>
              </a:rPr>
              <a:t>y..las</a:t>
            </a:r>
            <a:r>
              <a:rPr lang="es-ES" sz="4400" b="1" dirty="0">
                <a:latin typeface="Berlin Sans FB Demi" pitchFamily="32" charset="0"/>
              </a:rPr>
              <a:t> emociones?</a:t>
            </a:r>
          </a:p>
        </p:txBody>
      </p:sp>
    </p:spTree>
    <p:extLst>
      <p:ext uri="{BB962C8B-B14F-4D97-AF65-F5344CB8AC3E}">
        <p14:creationId xmlns:p14="http://schemas.microsoft.com/office/powerpoint/2010/main" val="724454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grupo hablando (2) - Transform Action"/>
          <p:cNvPicPr/>
          <p:nvPr/>
        </p:nvPicPr>
        <p:blipFill>
          <a:blip r:embed="rId2">
            <a:extLst>
              <a:ext uri="{28A0092B-C50C-407E-A947-70E740481C1C}">
                <a14:useLocalDpi xmlns:a14="http://schemas.microsoft.com/office/drawing/2010/main" val="0"/>
              </a:ext>
            </a:extLst>
          </a:blip>
          <a:srcRect/>
          <a:stretch>
            <a:fillRect/>
          </a:stretch>
        </p:blipFill>
        <p:spPr bwMode="auto">
          <a:xfrm>
            <a:off x="53752" y="-43921"/>
            <a:ext cx="9036496" cy="6853814"/>
          </a:xfrm>
          <a:prstGeom prst="rect">
            <a:avLst/>
          </a:prstGeom>
          <a:noFill/>
          <a:ln>
            <a:noFill/>
          </a:ln>
        </p:spPr>
      </p:pic>
      <p:sp>
        <p:nvSpPr>
          <p:cNvPr id="3" name="2 CuadroTexto"/>
          <p:cNvSpPr txBox="1"/>
          <p:nvPr/>
        </p:nvSpPr>
        <p:spPr>
          <a:xfrm>
            <a:off x="132989" y="116632"/>
            <a:ext cx="8982745" cy="523220"/>
          </a:xfrm>
          <a:prstGeom prst="rect">
            <a:avLst/>
          </a:prstGeom>
          <a:solidFill>
            <a:schemeClr val="tx2">
              <a:lumMod val="20000"/>
              <a:lumOff val="80000"/>
            </a:schemeClr>
          </a:solidFill>
        </p:spPr>
        <p:txBody>
          <a:bodyPr wrap="square" rtlCol="0">
            <a:spAutoFit/>
          </a:bodyPr>
          <a:lstStyle/>
          <a:p>
            <a:pPr algn="ctr"/>
            <a:r>
              <a:rPr lang="es-ES" sz="2800" b="1" dirty="0">
                <a:latin typeface="Berlin Sans FB Demi" pitchFamily="32" charset="0"/>
              </a:rPr>
              <a:t>2. DEL YO AL NOSOTROS: CIUDADANÍA</a:t>
            </a:r>
          </a:p>
        </p:txBody>
      </p:sp>
      <p:sp>
        <p:nvSpPr>
          <p:cNvPr id="4" name="3 Rectángulo"/>
          <p:cNvSpPr/>
          <p:nvPr/>
        </p:nvSpPr>
        <p:spPr>
          <a:xfrm>
            <a:off x="53752" y="5517232"/>
            <a:ext cx="8928992" cy="584775"/>
          </a:xfrm>
          <a:prstGeom prst="rect">
            <a:avLst/>
          </a:prstGeom>
        </p:spPr>
        <p:txBody>
          <a:bodyPr wrap="square">
            <a:spAutoFit/>
          </a:bodyPr>
          <a:lstStyle/>
          <a:p>
            <a:pPr>
              <a:lnSpc>
                <a:spcPct val="80000"/>
              </a:lnSpc>
              <a:spcBef>
                <a:spcPct val="20000"/>
              </a:spcBef>
            </a:pPr>
            <a:r>
              <a:rPr lang="es-ES" sz="4000" b="1" dirty="0">
                <a:latin typeface="Berlin Sans FB Demi" pitchFamily="32" charset="0"/>
              </a:rPr>
              <a:t>Transformar </a:t>
            </a:r>
          </a:p>
        </p:txBody>
      </p:sp>
      <p:sp>
        <p:nvSpPr>
          <p:cNvPr id="5" name="4 CuadroTexto"/>
          <p:cNvSpPr txBox="1"/>
          <p:nvPr/>
        </p:nvSpPr>
        <p:spPr>
          <a:xfrm>
            <a:off x="179512" y="1051923"/>
            <a:ext cx="800219" cy="2076851"/>
          </a:xfrm>
          <a:prstGeom prst="rect">
            <a:avLst/>
          </a:prstGeom>
          <a:noFill/>
        </p:spPr>
        <p:txBody>
          <a:bodyPr vert="vert270" wrap="none" rtlCol="0">
            <a:spAutoFit/>
          </a:bodyPr>
          <a:lstStyle/>
          <a:p>
            <a:r>
              <a:rPr lang="es-ES" sz="4000" b="1" dirty="0">
                <a:latin typeface="Berlin Sans FB Demi" pitchFamily="32" charset="0"/>
              </a:rPr>
              <a:t>Empatía</a:t>
            </a:r>
          </a:p>
        </p:txBody>
      </p:sp>
      <p:sp>
        <p:nvSpPr>
          <p:cNvPr id="7" name="6 CuadroTexto"/>
          <p:cNvSpPr txBox="1"/>
          <p:nvPr/>
        </p:nvSpPr>
        <p:spPr>
          <a:xfrm>
            <a:off x="7705682" y="764704"/>
            <a:ext cx="800219" cy="3290324"/>
          </a:xfrm>
          <a:prstGeom prst="rect">
            <a:avLst/>
          </a:prstGeom>
          <a:noFill/>
        </p:spPr>
        <p:txBody>
          <a:bodyPr vert="vert270" wrap="none" rtlCol="0">
            <a:spAutoFit/>
          </a:bodyPr>
          <a:lstStyle/>
          <a:p>
            <a:r>
              <a:rPr lang="es-ES" sz="4000" b="1" dirty="0">
                <a:latin typeface="Berlin Sans FB Demi" pitchFamily="32" charset="0"/>
              </a:rPr>
              <a:t>Comunicación</a:t>
            </a:r>
          </a:p>
        </p:txBody>
      </p:sp>
      <p:sp>
        <p:nvSpPr>
          <p:cNvPr id="9" name="8 CuadroTexto"/>
          <p:cNvSpPr txBox="1"/>
          <p:nvPr/>
        </p:nvSpPr>
        <p:spPr>
          <a:xfrm>
            <a:off x="4283968" y="6102007"/>
            <a:ext cx="4352474" cy="707886"/>
          </a:xfrm>
          <a:prstGeom prst="rect">
            <a:avLst/>
          </a:prstGeom>
          <a:noFill/>
        </p:spPr>
        <p:txBody>
          <a:bodyPr wrap="none" rtlCol="0">
            <a:spAutoFit/>
          </a:bodyPr>
          <a:lstStyle/>
          <a:p>
            <a:r>
              <a:rPr lang="es-ES" sz="4000" b="1" dirty="0">
                <a:latin typeface="Berlin Sans FB Demi" pitchFamily="32" charset="0"/>
              </a:rPr>
              <a:t>Trabajo en equipo</a:t>
            </a:r>
          </a:p>
        </p:txBody>
      </p:sp>
      <p:sp>
        <p:nvSpPr>
          <p:cNvPr id="10" name="9 CuadroTexto"/>
          <p:cNvSpPr txBox="1"/>
          <p:nvPr/>
        </p:nvSpPr>
        <p:spPr>
          <a:xfrm>
            <a:off x="3718029" y="3933056"/>
            <a:ext cx="800219" cy="2384627"/>
          </a:xfrm>
          <a:prstGeom prst="rect">
            <a:avLst/>
          </a:prstGeom>
          <a:noFill/>
        </p:spPr>
        <p:txBody>
          <a:bodyPr vert="vert" wrap="none" rtlCol="0">
            <a:spAutoFit/>
          </a:bodyPr>
          <a:lstStyle/>
          <a:p>
            <a:r>
              <a:rPr lang="es-ES" sz="4000" b="1" dirty="0">
                <a:latin typeface="Berlin Sans FB Demi" pitchFamily="32" charset="0"/>
              </a:rPr>
              <a:t>Colaborar</a:t>
            </a:r>
          </a:p>
        </p:txBody>
      </p:sp>
      <p:sp>
        <p:nvSpPr>
          <p:cNvPr id="11" name="10 CuadroTexto"/>
          <p:cNvSpPr txBox="1"/>
          <p:nvPr/>
        </p:nvSpPr>
        <p:spPr>
          <a:xfrm>
            <a:off x="2072371" y="1196752"/>
            <a:ext cx="2122697" cy="707886"/>
          </a:xfrm>
          <a:prstGeom prst="rect">
            <a:avLst/>
          </a:prstGeom>
          <a:noFill/>
        </p:spPr>
        <p:txBody>
          <a:bodyPr vert="horz" wrap="none" rtlCol="0">
            <a:spAutoFit/>
          </a:bodyPr>
          <a:lstStyle/>
          <a:p>
            <a:r>
              <a:rPr lang="es-ES" sz="4000" b="1" dirty="0">
                <a:latin typeface="Berlin Sans FB Demi" pitchFamily="32" charset="0"/>
              </a:rPr>
              <a:t>Cuidado</a:t>
            </a:r>
          </a:p>
        </p:txBody>
      </p:sp>
    </p:spTree>
    <p:extLst>
      <p:ext uri="{BB962C8B-B14F-4D97-AF65-F5344CB8AC3E}">
        <p14:creationId xmlns:p14="http://schemas.microsoft.com/office/powerpoint/2010/main" val="1116054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Amazon.com: Mapa del mundo con países en español (36&quot; ancho x 22.73&quot; alto):  Office Product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46" y="-32501"/>
            <a:ext cx="9179513" cy="6834081"/>
          </a:xfrm>
          <a:prstGeom prst="rect">
            <a:avLst/>
          </a:prstGeom>
          <a:noFill/>
          <a:ln>
            <a:noFill/>
          </a:ln>
        </p:spPr>
      </p:pic>
      <p:sp>
        <p:nvSpPr>
          <p:cNvPr id="5" name="4 CuadroTexto"/>
          <p:cNvSpPr txBox="1"/>
          <p:nvPr/>
        </p:nvSpPr>
        <p:spPr>
          <a:xfrm>
            <a:off x="2240336" y="6109961"/>
            <a:ext cx="6768199" cy="707886"/>
          </a:xfrm>
          <a:prstGeom prst="rect">
            <a:avLst/>
          </a:prstGeom>
          <a:solidFill>
            <a:srgbClr val="FF00FF"/>
          </a:solidFill>
        </p:spPr>
        <p:txBody>
          <a:bodyPr wrap="none" rtlCol="0">
            <a:spAutoFit/>
          </a:bodyPr>
          <a:lstStyle/>
          <a:p>
            <a:r>
              <a:rPr lang="es-ES" sz="4000" b="1" dirty="0">
                <a:latin typeface="Berlin Sans FB Demi" pitchFamily="32" charset="0"/>
              </a:rPr>
              <a:t>EN UNA SOCIEDAD GLOBAL</a:t>
            </a:r>
          </a:p>
        </p:txBody>
      </p:sp>
      <p:sp>
        <p:nvSpPr>
          <p:cNvPr id="6" name="5 Rectángulo"/>
          <p:cNvSpPr/>
          <p:nvPr/>
        </p:nvSpPr>
        <p:spPr>
          <a:xfrm>
            <a:off x="4860032" y="1353215"/>
            <a:ext cx="4283968" cy="707886"/>
          </a:xfrm>
          <a:prstGeom prst="rect">
            <a:avLst/>
          </a:prstGeom>
        </p:spPr>
        <p:txBody>
          <a:bodyPr vert="horz" wrap="square">
            <a:spAutoFit/>
          </a:bodyPr>
          <a:lstStyle/>
          <a:p>
            <a:r>
              <a:rPr lang="es-ES" sz="4000" b="1" dirty="0">
                <a:latin typeface="Berlin Sans FB Demi" pitchFamily="32" charset="0"/>
              </a:rPr>
              <a:t>Interculturalidad</a:t>
            </a:r>
          </a:p>
        </p:txBody>
      </p:sp>
      <p:sp>
        <p:nvSpPr>
          <p:cNvPr id="7" name="6 Rectángulo"/>
          <p:cNvSpPr/>
          <p:nvPr/>
        </p:nvSpPr>
        <p:spPr>
          <a:xfrm>
            <a:off x="3707904" y="2564904"/>
            <a:ext cx="3430747" cy="707886"/>
          </a:xfrm>
          <a:prstGeom prst="rect">
            <a:avLst/>
          </a:prstGeom>
        </p:spPr>
        <p:txBody>
          <a:bodyPr wrap="none">
            <a:spAutoFit/>
          </a:bodyPr>
          <a:lstStyle/>
          <a:p>
            <a:r>
              <a:rPr lang="es-ES" sz="4000" b="1" dirty="0">
                <a:latin typeface="Berlin Sans FB Demi" pitchFamily="32" charset="0"/>
              </a:rPr>
              <a:t>Incertidumbre</a:t>
            </a:r>
          </a:p>
        </p:txBody>
      </p:sp>
      <p:sp>
        <p:nvSpPr>
          <p:cNvPr id="8" name="7 Rectángulo"/>
          <p:cNvSpPr/>
          <p:nvPr/>
        </p:nvSpPr>
        <p:spPr>
          <a:xfrm>
            <a:off x="1464721" y="3922603"/>
            <a:ext cx="4152099" cy="707886"/>
          </a:xfrm>
          <a:prstGeom prst="rect">
            <a:avLst/>
          </a:prstGeom>
        </p:spPr>
        <p:txBody>
          <a:bodyPr wrap="none">
            <a:spAutoFit/>
          </a:bodyPr>
          <a:lstStyle/>
          <a:p>
            <a:r>
              <a:rPr lang="es-ES" sz="4000" b="1" dirty="0">
                <a:latin typeface="Berlin Sans FB Demi" pitchFamily="32" charset="0"/>
              </a:rPr>
              <a:t>Cambio climático</a:t>
            </a:r>
          </a:p>
        </p:txBody>
      </p:sp>
      <p:sp>
        <p:nvSpPr>
          <p:cNvPr id="10" name="9 Rectángulo"/>
          <p:cNvSpPr/>
          <p:nvPr/>
        </p:nvSpPr>
        <p:spPr>
          <a:xfrm>
            <a:off x="107504" y="2676654"/>
            <a:ext cx="2274982" cy="707886"/>
          </a:xfrm>
          <a:prstGeom prst="rect">
            <a:avLst/>
          </a:prstGeom>
        </p:spPr>
        <p:txBody>
          <a:bodyPr wrap="none">
            <a:spAutoFit/>
          </a:bodyPr>
          <a:lstStyle/>
          <a:p>
            <a:r>
              <a:rPr lang="es-ES" sz="4000" b="1" dirty="0">
                <a:latin typeface="Berlin Sans FB Demi" pitchFamily="32" charset="0"/>
              </a:rPr>
              <a:t>Igualdad</a:t>
            </a:r>
          </a:p>
        </p:txBody>
      </p:sp>
      <p:sp>
        <p:nvSpPr>
          <p:cNvPr id="11" name="10 Rectángulo"/>
          <p:cNvSpPr/>
          <p:nvPr/>
        </p:nvSpPr>
        <p:spPr>
          <a:xfrm>
            <a:off x="6208641" y="3645024"/>
            <a:ext cx="3025187" cy="707886"/>
          </a:xfrm>
          <a:prstGeom prst="rect">
            <a:avLst/>
          </a:prstGeom>
        </p:spPr>
        <p:txBody>
          <a:bodyPr wrap="none">
            <a:spAutoFit/>
          </a:bodyPr>
          <a:lstStyle/>
          <a:p>
            <a:r>
              <a:rPr lang="es-ES" sz="4000" b="1" dirty="0">
                <a:latin typeface="Berlin Sans FB Demi" pitchFamily="32" charset="0"/>
              </a:rPr>
              <a:t>Cisne negro?</a:t>
            </a:r>
          </a:p>
        </p:txBody>
      </p:sp>
      <p:sp>
        <p:nvSpPr>
          <p:cNvPr id="12" name="11 Rectángulo"/>
          <p:cNvSpPr/>
          <p:nvPr/>
        </p:nvSpPr>
        <p:spPr>
          <a:xfrm>
            <a:off x="1211048" y="445314"/>
            <a:ext cx="4413388" cy="707886"/>
          </a:xfrm>
          <a:prstGeom prst="rect">
            <a:avLst/>
          </a:prstGeom>
        </p:spPr>
        <p:txBody>
          <a:bodyPr wrap="none">
            <a:spAutoFit/>
          </a:bodyPr>
          <a:lstStyle/>
          <a:p>
            <a:r>
              <a:rPr lang="es-ES" sz="4000" b="1" dirty="0">
                <a:latin typeface="Berlin Sans FB Demi" pitchFamily="32" charset="0"/>
              </a:rPr>
              <a:t>Compromiso social</a:t>
            </a:r>
          </a:p>
        </p:txBody>
      </p:sp>
      <p:sp>
        <p:nvSpPr>
          <p:cNvPr id="13" name="12 Rectángulo"/>
          <p:cNvSpPr/>
          <p:nvPr/>
        </p:nvSpPr>
        <p:spPr>
          <a:xfrm>
            <a:off x="259904" y="5217409"/>
            <a:ext cx="2409634" cy="707886"/>
          </a:xfrm>
          <a:prstGeom prst="rect">
            <a:avLst/>
          </a:prstGeom>
        </p:spPr>
        <p:txBody>
          <a:bodyPr wrap="none">
            <a:spAutoFit/>
          </a:bodyPr>
          <a:lstStyle/>
          <a:p>
            <a:r>
              <a:rPr lang="es-ES" sz="4000" b="1" dirty="0">
                <a:latin typeface="Berlin Sans FB Demi" pitchFamily="32" charset="0"/>
              </a:rPr>
              <a:t>Economía</a:t>
            </a:r>
          </a:p>
        </p:txBody>
      </p:sp>
      <p:sp>
        <p:nvSpPr>
          <p:cNvPr id="14" name="13 Rectángulo"/>
          <p:cNvSpPr/>
          <p:nvPr/>
        </p:nvSpPr>
        <p:spPr>
          <a:xfrm>
            <a:off x="5724128" y="4630489"/>
            <a:ext cx="3360215" cy="707886"/>
          </a:xfrm>
          <a:prstGeom prst="rect">
            <a:avLst/>
          </a:prstGeom>
        </p:spPr>
        <p:txBody>
          <a:bodyPr wrap="none">
            <a:spAutoFit/>
          </a:bodyPr>
          <a:lstStyle/>
          <a:p>
            <a:r>
              <a:rPr lang="es-ES" sz="4000" b="1" dirty="0">
                <a:latin typeface="Berlin Sans FB Demi" pitchFamily="32" charset="0"/>
              </a:rPr>
              <a:t>Sostenibilidad</a:t>
            </a:r>
          </a:p>
        </p:txBody>
      </p:sp>
      <p:sp>
        <p:nvSpPr>
          <p:cNvPr id="15" name="14 Rectángulo"/>
          <p:cNvSpPr/>
          <p:nvPr/>
        </p:nvSpPr>
        <p:spPr>
          <a:xfrm>
            <a:off x="7524328" y="260648"/>
            <a:ext cx="1148071" cy="707886"/>
          </a:xfrm>
          <a:prstGeom prst="rect">
            <a:avLst/>
          </a:prstGeom>
        </p:spPr>
        <p:txBody>
          <a:bodyPr wrap="none">
            <a:spAutoFit/>
          </a:bodyPr>
          <a:lstStyle/>
          <a:p>
            <a:r>
              <a:rPr lang="es-ES" sz="4000" b="1" dirty="0">
                <a:latin typeface="Berlin Sans FB Demi" pitchFamily="32" charset="0"/>
              </a:rPr>
              <a:t>ODS</a:t>
            </a:r>
          </a:p>
        </p:txBody>
      </p:sp>
      <p:sp>
        <p:nvSpPr>
          <p:cNvPr id="16" name="15 Rectángulo"/>
          <p:cNvSpPr/>
          <p:nvPr/>
        </p:nvSpPr>
        <p:spPr>
          <a:xfrm>
            <a:off x="419805" y="1704235"/>
            <a:ext cx="2997937" cy="707886"/>
          </a:xfrm>
          <a:prstGeom prst="rect">
            <a:avLst/>
          </a:prstGeom>
        </p:spPr>
        <p:txBody>
          <a:bodyPr wrap="none">
            <a:spAutoFit/>
          </a:bodyPr>
          <a:lstStyle/>
          <a:p>
            <a:r>
              <a:rPr lang="es-ES" sz="4000" b="1" dirty="0">
                <a:latin typeface="Berlin Sans FB Demi" pitchFamily="32" charset="0"/>
              </a:rPr>
              <a:t>Gobernanza</a:t>
            </a:r>
          </a:p>
        </p:txBody>
      </p:sp>
    </p:spTree>
    <p:extLst>
      <p:ext uri="{BB962C8B-B14F-4D97-AF65-F5344CB8AC3E}">
        <p14:creationId xmlns:p14="http://schemas.microsoft.com/office/powerpoint/2010/main" val="218913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3.bp.blogspot.com/-JORb9FOr6bQ/UvKG9E-iWLI/AAAAAAAAAEk/4zwxlYp6-Us/s1600/infograma_valores_humanos.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3573676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3" name="pasted-image.jpg"/>
          <p:cNvPicPr>
            <a:picLocks noChangeAspect="1"/>
          </p:cNvPicPr>
          <p:nvPr/>
        </p:nvPicPr>
        <p:blipFill rotWithShape="1">
          <a:blip r:embed="rId2"/>
          <a:srcRect r="33107"/>
          <a:stretch/>
        </p:blipFill>
        <p:spPr>
          <a:xfrm>
            <a:off x="2965154" y="1246315"/>
            <a:ext cx="6116715" cy="5400600"/>
          </a:xfrm>
          <a:prstGeom prst="rect">
            <a:avLst/>
          </a:prstGeom>
          <a:ln w="12700">
            <a:miter lim="400000"/>
          </a:ln>
        </p:spPr>
      </p:pic>
      <p:sp>
        <p:nvSpPr>
          <p:cNvPr id="2" name="1 CuadroTexto"/>
          <p:cNvSpPr txBox="1"/>
          <p:nvPr/>
        </p:nvSpPr>
        <p:spPr>
          <a:xfrm>
            <a:off x="270928" y="451819"/>
            <a:ext cx="8770350" cy="584775"/>
          </a:xfrm>
          <a:prstGeom prst="rect">
            <a:avLst/>
          </a:prstGeom>
          <a:noFill/>
        </p:spPr>
        <p:txBody>
          <a:bodyPr wrap="none" rtlCol="0">
            <a:spAutoFit/>
          </a:bodyPr>
          <a:lstStyle/>
          <a:p>
            <a:pPr algn="ctr"/>
            <a:r>
              <a:rPr lang="es-ES" sz="3200" b="1" cap="all" dirty="0">
                <a:ln w="0"/>
                <a:solidFill>
                  <a:srgbClr val="0070C0"/>
                </a:solidFill>
                <a:effectLst>
                  <a:reflection blurRad="12700" stA="50000" endPos="50000" dist="5000" dir="5400000" sy="-100000" rotWithShape="0"/>
                </a:effectLst>
                <a:latin typeface="Tahoma" panose="020B0604030504040204" pitchFamily="34" charset="0"/>
                <a:ea typeface="Tahoma" panose="020B0604030504040204" pitchFamily="34" charset="0"/>
                <a:cs typeface="Tahoma" panose="020B0604030504040204" pitchFamily="34" charset="0"/>
              </a:rPr>
              <a:t>Igualdad/equidad (justicia social)</a:t>
            </a:r>
          </a:p>
        </p:txBody>
      </p:sp>
      <p:pic>
        <p:nvPicPr>
          <p:cNvPr id="4" name="pasted-image.jpg"/>
          <p:cNvPicPr>
            <a:picLocks noChangeAspect="1"/>
          </p:cNvPicPr>
          <p:nvPr/>
        </p:nvPicPr>
        <p:blipFill rotWithShape="1">
          <a:blip r:embed="rId2"/>
          <a:srcRect l="67670"/>
          <a:stretch/>
        </p:blipFill>
        <p:spPr>
          <a:xfrm>
            <a:off x="8890" y="1268760"/>
            <a:ext cx="2956264" cy="5400600"/>
          </a:xfrm>
          <a:prstGeom prst="rect">
            <a:avLst/>
          </a:prstGeom>
          <a:ln w="12700">
            <a:miter lim="400000"/>
          </a:ln>
        </p:spPr>
      </p:pic>
    </p:spTree>
    <p:extLst>
      <p:ext uri="{BB962C8B-B14F-4D97-AF65-F5344CB8AC3E}">
        <p14:creationId xmlns:p14="http://schemas.microsoft.com/office/powerpoint/2010/main" val="43488956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417638"/>
          </a:xfrm>
          <a:solidFill>
            <a:schemeClr val="accent6">
              <a:lumMod val="40000"/>
              <a:lumOff val="60000"/>
            </a:schemeClr>
          </a:solidFill>
        </p:spPr>
        <p:txBody>
          <a:bodyPr>
            <a:noAutofit/>
          </a:bodyPr>
          <a:lstStyle/>
          <a:p>
            <a:r>
              <a:rPr lang="es-ES" sz="4000" b="1" dirty="0">
                <a:latin typeface="Berlin Sans FB Demi" pitchFamily="32" charset="0"/>
                <a:ea typeface="+mn-ea"/>
                <a:cs typeface="+mn-cs"/>
              </a:rPr>
              <a:t>¿QUÉ HEMOS APRENDIDO?</a:t>
            </a:r>
          </a:p>
        </p:txBody>
      </p:sp>
      <p:sp>
        <p:nvSpPr>
          <p:cNvPr id="5" name="4 Rectángulo"/>
          <p:cNvSpPr/>
          <p:nvPr/>
        </p:nvSpPr>
        <p:spPr>
          <a:xfrm>
            <a:off x="0" y="1412776"/>
            <a:ext cx="9144000" cy="5509200"/>
          </a:xfrm>
          <a:prstGeom prst="rect">
            <a:avLst/>
          </a:prstGeom>
          <a:solidFill>
            <a:schemeClr val="accent6">
              <a:lumMod val="40000"/>
              <a:lumOff val="60000"/>
            </a:schemeClr>
          </a:solidFill>
        </p:spPr>
        <p:txBody>
          <a:bodyPr wrap="square">
            <a:spAutoFit/>
          </a:bodyPr>
          <a:lstStyle/>
          <a:p>
            <a:pPr marL="285750" indent="-285750">
              <a:buFont typeface="Arial" panose="020B0604020202020204" pitchFamily="34" charset="0"/>
              <a:buChar char="•"/>
            </a:pPr>
            <a:r>
              <a:rPr lang="es-ES" sz="3200" b="1" dirty="0">
                <a:latin typeface="Berlin Sans FB Demi" pitchFamily="32" charset="0"/>
              </a:rPr>
              <a:t>A enfrentarnos a nuestros miedos: a la muerte, a la enfermedad, la soledad…</a:t>
            </a:r>
          </a:p>
          <a:p>
            <a:pPr marL="285750" indent="-285750">
              <a:buFont typeface="Arial" panose="020B0604020202020204" pitchFamily="34" charset="0"/>
              <a:buChar char="•"/>
            </a:pPr>
            <a:r>
              <a:rPr lang="es-ES" sz="3200" b="1" dirty="0">
                <a:latin typeface="Berlin Sans FB Demi" pitchFamily="32" charset="0"/>
              </a:rPr>
              <a:t>Hacernos conscientes de nuestra vulnerabilidad, ignorancia,…</a:t>
            </a:r>
          </a:p>
          <a:p>
            <a:pPr marL="285750" indent="-285750">
              <a:buFont typeface="Arial" panose="020B0604020202020204" pitchFamily="34" charset="0"/>
              <a:buChar char="•"/>
            </a:pPr>
            <a:r>
              <a:rPr lang="es-ES" sz="3200" b="1" dirty="0">
                <a:latin typeface="Berlin Sans FB Demi" pitchFamily="32" charset="0"/>
              </a:rPr>
              <a:t>Convivir con la incertidumbre: trabajo, futuro, economía …</a:t>
            </a:r>
          </a:p>
          <a:p>
            <a:pPr marL="285750" indent="-285750">
              <a:buFont typeface="Arial" panose="020B0604020202020204" pitchFamily="34" charset="0"/>
              <a:buChar char="•"/>
            </a:pPr>
            <a:r>
              <a:rPr lang="es-ES" sz="3200" b="1" dirty="0">
                <a:latin typeface="Berlin Sans FB Demi" pitchFamily="32" charset="0"/>
              </a:rPr>
              <a:t>La evidencia del incremento de las desigualdades</a:t>
            </a:r>
          </a:p>
          <a:p>
            <a:pPr marL="285750" indent="-285750">
              <a:buFont typeface="Arial" panose="020B0604020202020204" pitchFamily="34" charset="0"/>
              <a:buChar char="•"/>
            </a:pPr>
            <a:endParaRPr lang="es-ES" sz="3200" b="1" dirty="0">
              <a:latin typeface="Berlin Sans FB Demi" pitchFamily="32" charset="0"/>
            </a:endParaRPr>
          </a:p>
          <a:p>
            <a:pPr marL="285750" indent="-285750">
              <a:buFont typeface="Arial" panose="020B0604020202020204" pitchFamily="34" charset="0"/>
              <a:buChar char="•"/>
            </a:pPr>
            <a:endParaRPr lang="es-ES" sz="3200" b="1" dirty="0">
              <a:latin typeface="Berlin Sans FB Demi" pitchFamily="32" charset="0"/>
            </a:endParaRPr>
          </a:p>
          <a:p>
            <a:pPr marL="285750" indent="-285750">
              <a:buFont typeface="Arial" panose="020B0604020202020204" pitchFamily="34" charset="0"/>
              <a:buChar char="•"/>
            </a:pPr>
            <a:endParaRPr lang="es-ES" sz="3200" b="1" dirty="0">
              <a:latin typeface="Berlin Sans FB Demi" pitchFamily="32" charset="0"/>
            </a:endParaRPr>
          </a:p>
        </p:txBody>
      </p:sp>
      <p:pic>
        <p:nvPicPr>
          <p:cNvPr id="7" name="6 Marcador de contenido" descr="RH1 Radio Integración 107.3 Mhz - ¿Y AHORA? NUNCA ENTENDIMOS QUE EL JUEZ  ERA EL VIRUS. Escribe Gustavo Herranz"/>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60232" y="3861048"/>
            <a:ext cx="2483768" cy="3060928"/>
          </a:xfrm>
          <a:prstGeom prst="rect">
            <a:avLst/>
          </a:prstGeom>
          <a:noFill/>
          <a:ln>
            <a:noFill/>
          </a:ln>
        </p:spPr>
      </p:pic>
    </p:spTree>
    <p:extLst>
      <p:ext uri="{BB962C8B-B14F-4D97-AF65-F5344CB8AC3E}">
        <p14:creationId xmlns:p14="http://schemas.microsoft.com/office/powerpoint/2010/main" val="1208322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dirty="0"/>
            </a:br>
            <a:endParaRPr lang="es-ES" dirty="0"/>
          </a:p>
        </p:txBody>
      </p:sp>
      <p:sp>
        <p:nvSpPr>
          <p:cNvPr id="3" name="2 Rectángulo"/>
          <p:cNvSpPr/>
          <p:nvPr/>
        </p:nvSpPr>
        <p:spPr>
          <a:xfrm>
            <a:off x="5911" y="3429000"/>
            <a:ext cx="9138089" cy="3539430"/>
          </a:xfrm>
          <a:prstGeom prst="rect">
            <a:avLst/>
          </a:prstGeom>
          <a:solidFill>
            <a:schemeClr val="accent6">
              <a:lumMod val="40000"/>
              <a:lumOff val="60000"/>
            </a:schemeClr>
          </a:solidFill>
        </p:spPr>
        <p:txBody>
          <a:bodyPr wrap="square">
            <a:spAutoFit/>
          </a:bodyPr>
          <a:lstStyle/>
          <a:p>
            <a:r>
              <a:rPr lang="es-ES" sz="3600" b="1" i="1" dirty="0"/>
              <a:t>“La educación es el conjunto de actividades</a:t>
            </a:r>
            <a:endParaRPr lang="es-ES" sz="3600" dirty="0"/>
          </a:p>
          <a:p>
            <a:r>
              <a:rPr lang="es-ES" sz="3600" b="1" i="1" dirty="0"/>
              <a:t>diversas que tienen que ver con aprender a pensar juntos en cómo vivir y mejorar este mundo que tenemos”</a:t>
            </a:r>
          </a:p>
          <a:p>
            <a:pPr algn="r"/>
            <a:r>
              <a:rPr lang="es-ES" sz="3600" b="1" i="1" dirty="0"/>
              <a:t>Marina Garcés 2021</a:t>
            </a:r>
          </a:p>
          <a:p>
            <a:pPr algn="r"/>
            <a:r>
              <a:rPr lang="es-ES" sz="3600" b="1" i="1" dirty="0"/>
              <a:t>Escuela de aprendices </a:t>
            </a:r>
          </a:p>
        </p:txBody>
      </p:sp>
      <p:pic>
        <p:nvPicPr>
          <p:cNvPr id="9218" name="Picture 2" descr="Marina Garcés: «La font principal de violència és la violència immobilià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6026"/>
            <a:ext cx="6094596" cy="3412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060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31640" y="476672"/>
            <a:ext cx="6400800" cy="1752600"/>
          </a:xfrm>
        </p:spPr>
        <p:txBody>
          <a:bodyPr/>
          <a:lstStyle/>
          <a:p>
            <a:r>
              <a:rPr lang="es-ES" dirty="0"/>
              <a:t> </a:t>
            </a:r>
            <a:r>
              <a:rPr lang="es-ES" sz="4000" b="1" dirty="0">
                <a:solidFill>
                  <a:schemeClr val="tx1"/>
                </a:solidFill>
                <a:latin typeface="Berlin Sans FB Demi" pitchFamily="32" charset="0"/>
              </a:rPr>
              <a:t>Y AHORA, ¿QUÉ?</a:t>
            </a:r>
          </a:p>
        </p:txBody>
      </p:sp>
      <p:sp>
        <p:nvSpPr>
          <p:cNvPr id="4" name="3 Rectángulo"/>
          <p:cNvSpPr/>
          <p:nvPr/>
        </p:nvSpPr>
        <p:spPr>
          <a:xfrm>
            <a:off x="251520" y="1556792"/>
            <a:ext cx="8784976" cy="3785652"/>
          </a:xfrm>
          <a:prstGeom prst="rect">
            <a:avLst/>
          </a:prstGeom>
          <a:solidFill>
            <a:schemeClr val="accent6">
              <a:lumMod val="40000"/>
              <a:lumOff val="60000"/>
            </a:schemeClr>
          </a:solidFill>
        </p:spPr>
        <p:txBody>
          <a:bodyPr wrap="square">
            <a:spAutoFit/>
          </a:bodyPr>
          <a:lstStyle/>
          <a:p>
            <a:pPr algn="ctr">
              <a:spcBef>
                <a:spcPct val="0"/>
              </a:spcBef>
            </a:pPr>
            <a:r>
              <a:rPr lang="es-ES" sz="4800" b="1" dirty="0">
                <a:latin typeface="Berlin Sans FB Demi" pitchFamily="32" charset="0"/>
              </a:rPr>
              <a:t>¿Dónde y cómo vamos a construir nuestras relaciones personales, qué es lo que hemos perdido/ganado, dónde está el punto de equilibrio…? </a:t>
            </a:r>
          </a:p>
        </p:txBody>
      </p:sp>
    </p:spTree>
    <p:extLst>
      <p:ext uri="{BB962C8B-B14F-4D97-AF65-F5344CB8AC3E}">
        <p14:creationId xmlns:p14="http://schemas.microsoft.com/office/powerpoint/2010/main" val="916509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685800" y="549275"/>
            <a:ext cx="7769225" cy="17275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imes New Roman" pitchFamily="16" charset="0"/>
                <a:ea typeface="SimSun"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itchFamily="16" charset="0"/>
                <a:ea typeface="SimSun"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SimSun"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9pPr>
          </a:lstStyle>
          <a:p>
            <a:pPr algn="ctr" eaLnBrk="1" hangingPunct="1">
              <a:spcBef>
                <a:spcPct val="0"/>
              </a:spcBef>
              <a:buClrTx/>
              <a:buFontTx/>
              <a:buNone/>
            </a:pPr>
            <a:r>
              <a:rPr lang="es-ES" altLang="es-ES" sz="4000" b="1" cap="all" dirty="0">
                <a:ln w="0"/>
                <a:solidFill>
                  <a:srgbClr val="0070C0"/>
                </a:solidFill>
                <a:effectLst>
                  <a:reflection blurRad="12700" stA="50000" endPos="50000" dist="5000" dir="5400000" sy="-100000" rotWithShape="0"/>
                </a:effectLst>
                <a:latin typeface="Tahoma" panose="020B0604030504040204" pitchFamily="34" charset="0"/>
                <a:ea typeface="Tahoma" panose="020B0604030504040204" pitchFamily="34" charset="0"/>
                <a:cs typeface="Tahoma" panose="020B0604030504040204" pitchFamily="34" charset="0"/>
              </a:rPr>
              <a:t>Nuevo contrato social</a:t>
            </a:r>
          </a:p>
          <a:p>
            <a:pPr algn="ctr" eaLnBrk="1" hangingPunct="1">
              <a:spcBef>
                <a:spcPct val="0"/>
              </a:spcBef>
              <a:buClrTx/>
              <a:buFontTx/>
              <a:buNone/>
            </a:pPr>
            <a:endParaRPr lang="es-ES" altLang="es-ES" sz="4400" dirty="0">
              <a:solidFill>
                <a:srgbClr val="7030A0"/>
              </a:solidFill>
              <a:latin typeface="Berlin Sans FB Demi" pitchFamily="32" charset="0"/>
            </a:endParaRPr>
          </a:p>
        </p:txBody>
      </p:sp>
      <p:pic>
        <p:nvPicPr>
          <p:cNvPr id="327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2060575"/>
            <a:ext cx="8280400" cy="4394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2" name="Text Box 3"/>
          <p:cNvSpPr txBox="1">
            <a:spLocks noChangeArrowheads="1"/>
          </p:cNvSpPr>
          <p:nvPr/>
        </p:nvSpPr>
        <p:spPr bwMode="auto">
          <a:xfrm>
            <a:off x="611560" y="3860800"/>
            <a:ext cx="4104456" cy="1571842"/>
          </a:xfrm>
          <a:prstGeom prst="rect">
            <a:avLst/>
          </a:prstGeom>
          <a:solidFill>
            <a:schemeClr val="accent6">
              <a:lumMod val="40000"/>
              <a:lumOff val="60000"/>
            </a:schemeClr>
          </a:solidFill>
          <a:ln>
            <a:noFill/>
          </a:ln>
          <a:effectLst/>
        </p:spPr>
        <p:txBody>
          <a:bodyPr wrap="square" lIns="90000" tIns="46800" rIns="90000" bIns="46800">
            <a:spAutoFit/>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imes New Roman" pitchFamily="16" charset="0"/>
                <a:ea typeface="SimSun"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itchFamily="16" charset="0"/>
                <a:ea typeface="SimSun"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SimSun"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9pPr>
          </a:lstStyle>
          <a:p>
            <a:pPr eaLnBrk="1" hangingPunct="1">
              <a:spcBef>
                <a:spcPct val="0"/>
              </a:spcBef>
              <a:buClrTx/>
              <a:buFontTx/>
              <a:buNone/>
            </a:pPr>
            <a:r>
              <a:rPr lang="es-ES" altLang="es-ES" sz="4800" b="1" dirty="0">
                <a:solidFill>
                  <a:schemeClr val="tx1"/>
                </a:solidFill>
                <a:latin typeface="Berlin Sans FB Demi" pitchFamily="32" charset="0"/>
                <a:ea typeface="+mn-ea"/>
              </a:rPr>
              <a:t>¿Cómo nos organizamos?</a:t>
            </a:r>
            <a:endParaRPr lang="es-ES" altLang="es-ES" sz="3600" b="1" dirty="0"/>
          </a:p>
        </p:txBody>
      </p:sp>
    </p:spTree>
    <p:extLst>
      <p:ext uri="{BB962C8B-B14F-4D97-AF65-F5344CB8AC3E}">
        <p14:creationId xmlns:p14="http://schemas.microsoft.com/office/powerpoint/2010/main" val="4810909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42 Ilustraciones de Contrato Colectivo De Trabajo - Getty Images"/>
          <p:cNvPicPr/>
          <p:nvPr/>
        </p:nvPicPr>
        <p:blipFill>
          <a:blip r:embed="rId2">
            <a:extLst>
              <a:ext uri="{28A0092B-C50C-407E-A947-70E740481C1C}">
                <a14:useLocalDpi xmlns:a14="http://schemas.microsoft.com/office/drawing/2010/main" val="0"/>
              </a:ext>
            </a:extLst>
          </a:blip>
          <a:srcRect/>
          <a:stretch>
            <a:fillRect/>
          </a:stretch>
        </p:blipFill>
        <p:spPr bwMode="auto">
          <a:xfrm>
            <a:off x="0" y="-22440"/>
            <a:ext cx="9162744" cy="4077072"/>
          </a:xfrm>
          <a:prstGeom prst="rect">
            <a:avLst/>
          </a:prstGeom>
          <a:noFill/>
          <a:ln>
            <a:noFill/>
          </a:ln>
        </p:spPr>
      </p:pic>
      <p:sp>
        <p:nvSpPr>
          <p:cNvPr id="5" name="4 Rectángulo"/>
          <p:cNvSpPr/>
          <p:nvPr/>
        </p:nvSpPr>
        <p:spPr>
          <a:xfrm>
            <a:off x="0" y="4036138"/>
            <a:ext cx="9162744" cy="3170099"/>
          </a:xfrm>
          <a:prstGeom prst="rect">
            <a:avLst/>
          </a:prstGeom>
          <a:solidFill>
            <a:schemeClr val="accent6">
              <a:lumMod val="40000"/>
              <a:lumOff val="60000"/>
            </a:schemeClr>
          </a:solidFill>
        </p:spPr>
        <p:txBody>
          <a:bodyPr wrap="square">
            <a:spAutoFit/>
          </a:bodyPr>
          <a:lstStyle/>
          <a:p>
            <a:r>
              <a:rPr lang="es-ES" sz="4000" b="1" i="1" dirty="0"/>
              <a:t>El nuevo contrato social del mundo </a:t>
            </a:r>
            <a:r>
              <a:rPr lang="es-ES" sz="4000" b="1" i="1" dirty="0" err="1"/>
              <a:t>pospandemia</a:t>
            </a:r>
            <a:r>
              <a:rPr lang="es-ES" sz="4000" b="1" i="1" dirty="0"/>
              <a:t> ha de convertirse en la palanca que nos permita reinventarnos en clave igualitaria, inclusiva y sostenible</a:t>
            </a:r>
          </a:p>
          <a:p>
            <a:endParaRPr lang="es-ES" sz="4000" dirty="0"/>
          </a:p>
        </p:txBody>
      </p:sp>
      <p:sp>
        <p:nvSpPr>
          <p:cNvPr id="6" name="5 CuadroTexto"/>
          <p:cNvSpPr txBox="1"/>
          <p:nvPr/>
        </p:nvSpPr>
        <p:spPr>
          <a:xfrm>
            <a:off x="5101654" y="2348880"/>
            <a:ext cx="4046301" cy="707886"/>
          </a:xfrm>
          <a:prstGeom prst="rect">
            <a:avLst/>
          </a:prstGeom>
          <a:solidFill>
            <a:schemeClr val="accent6">
              <a:lumMod val="40000"/>
              <a:lumOff val="60000"/>
            </a:schemeClr>
          </a:solidFill>
        </p:spPr>
        <p:txBody>
          <a:bodyPr wrap="none" rtlCol="0">
            <a:spAutoFit/>
          </a:bodyPr>
          <a:lstStyle/>
          <a:p>
            <a:r>
              <a:rPr lang="es-ES" sz="4000" b="1" i="1" dirty="0"/>
              <a:t>¿Cómo viviremos?</a:t>
            </a:r>
          </a:p>
        </p:txBody>
      </p:sp>
    </p:spTree>
    <p:extLst>
      <p:ext uri="{BB962C8B-B14F-4D97-AF65-F5344CB8AC3E}">
        <p14:creationId xmlns:p14="http://schemas.microsoft.com/office/powerpoint/2010/main" val="1935596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D:\DATOS\nzaitegi\Desktop\Fotos congreso Erkide mayo2019\IMG-151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054" t="22469" r="5096" b="8660"/>
          <a:stretch/>
        </p:blipFill>
        <p:spPr bwMode="auto">
          <a:xfrm>
            <a:off x="-43344" y="1114152"/>
            <a:ext cx="9132576" cy="5743847"/>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248122" y="177249"/>
            <a:ext cx="4549643"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altLang="es-ES" sz="5400" b="1" dirty="0">
                <a:latin typeface="Britannic Bold" panose="020B0903060703020204" pitchFamily="34" charset="0"/>
              </a:rPr>
              <a:t>+ PREGUNTAS </a:t>
            </a:r>
            <a:endParaRPr lang="es-ES" sz="5400" b="1" dirty="0">
              <a:latin typeface="Britannic Bold" panose="020B0903060703020204" pitchFamily="34" charset="0"/>
            </a:endParaRPr>
          </a:p>
        </p:txBody>
      </p:sp>
      <p:sp>
        <p:nvSpPr>
          <p:cNvPr id="2" name="1 Rectángulo"/>
          <p:cNvSpPr/>
          <p:nvPr/>
        </p:nvSpPr>
        <p:spPr>
          <a:xfrm>
            <a:off x="31976" y="1023119"/>
            <a:ext cx="8188460" cy="923330"/>
          </a:xfrm>
          <a:prstGeom prst="rect">
            <a:avLst/>
          </a:prstGeom>
        </p:spPr>
        <p:txBody>
          <a:bodyPr wrap="none">
            <a:spAutoFit/>
          </a:bodyPr>
          <a:lstStyle/>
          <a:p>
            <a:pPr>
              <a:spcBef>
                <a:spcPts val="1000"/>
              </a:spcBef>
              <a:buClrTx/>
              <a:buFontTx/>
              <a:buNone/>
              <a:defRPr/>
            </a:pPr>
            <a:r>
              <a:rPr lang="es-ES" altLang="es-ES" sz="5400" b="1" dirty="0">
                <a:latin typeface="Britannic Bold" panose="020B0903060703020204" pitchFamily="34" charset="0"/>
              </a:rPr>
              <a:t>¿Qué sociedad queremos?</a:t>
            </a:r>
          </a:p>
        </p:txBody>
      </p:sp>
      <p:sp>
        <p:nvSpPr>
          <p:cNvPr id="4" name="3 Rectángulo"/>
          <p:cNvSpPr/>
          <p:nvPr/>
        </p:nvSpPr>
        <p:spPr>
          <a:xfrm>
            <a:off x="-31566" y="5103673"/>
            <a:ext cx="9144000" cy="1754326"/>
          </a:xfrm>
          <a:prstGeom prst="rect">
            <a:avLst/>
          </a:prstGeom>
        </p:spPr>
        <p:txBody>
          <a:bodyPr wrap="square">
            <a:spAutoFit/>
          </a:bodyPr>
          <a:lstStyle/>
          <a:p>
            <a:pPr>
              <a:spcBef>
                <a:spcPts val="1000"/>
              </a:spcBef>
              <a:buClrTx/>
              <a:buFontTx/>
              <a:buNone/>
              <a:defRPr/>
            </a:pPr>
            <a:r>
              <a:rPr lang="es-ES" altLang="es-ES" sz="5400" b="1" dirty="0">
                <a:latin typeface="Britannic Bold" panose="020B0903060703020204" pitchFamily="34" charset="0"/>
              </a:rPr>
              <a:t>¿Qué persona, ciudadanía, profesionales, </a:t>
            </a:r>
            <a:r>
              <a:rPr lang="es-ES" altLang="es-ES" sz="4800" b="1" dirty="0">
                <a:latin typeface="Britannic Bold" panose="020B0903060703020204" pitchFamily="34" charset="0"/>
              </a:rPr>
              <a:t>NECESITAMOS?</a:t>
            </a:r>
          </a:p>
        </p:txBody>
      </p:sp>
    </p:spTree>
    <p:extLst>
      <p:ext uri="{BB962C8B-B14F-4D97-AF65-F5344CB8AC3E}">
        <p14:creationId xmlns:p14="http://schemas.microsoft.com/office/powerpoint/2010/main" val="3674278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513720" y="620688"/>
            <a:ext cx="7772400" cy="104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imes New Roman" pitchFamily="16" charset="0"/>
                <a:ea typeface="SimSun"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itchFamily="16" charset="0"/>
                <a:ea typeface="SimSun"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SimSun"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9pPr>
          </a:lstStyle>
          <a:p>
            <a:pPr algn="ctr" eaLnBrk="1" hangingPunct="1">
              <a:spcBef>
                <a:spcPct val="0"/>
              </a:spcBef>
              <a:buClrTx/>
              <a:buFontTx/>
              <a:buNone/>
            </a:pPr>
            <a:r>
              <a:rPr lang="es-ES" altLang="es-ES" sz="4800" b="1" cap="all" dirty="0">
                <a:ln w="0"/>
                <a:solidFill>
                  <a:srgbClr val="0070C0"/>
                </a:solidFill>
                <a:effectLst>
                  <a:reflection blurRad="12700" stA="50000" endPos="50000" dist="5000" dir="5400000" sy="-100000" rotWithShape="0"/>
                </a:effectLst>
                <a:latin typeface="Britannic Bold" panose="020B0903060703020204" pitchFamily="34" charset="0"/>
                <a:ea typeface="Tahoma" panose="020B0604030504040204" pitchFamily="34" charset="0"/>
                <a:cs typeface="Tahoma" panose="020B0604030504040204" pitchFamily="34" charset="0"/>
              </a:rPr>
              <a:t>Personas competentes</a:t>
            </a:r>
          </a:p>
        </p:txBody>
      </p:sp>
      <p:grpSp>
        <p:nvGrpSpPr>
          <p:cNvPr id="16387" name="Group 3"/>
          <p:cNvGrpSpPr>
            <a:grpSpLocks/>
          </p:cNvGrpSpPr>
          <p:nvPr/>
        </p:nvGrpSpPr>
        <p:grpSpPr bwMode="auto">
          <a:xfrm>
            <a:off x="914400" y="2457450"/>
            <a:ext cx="3757613" cy="1884363"/>
            <a:chOff x="576" y="1548"/>
            <a:chExt cx="2367" cy="1187"/>
          </a:xfrm>
          <a:solidFill>
            <a:srgbClr val="FFFF00"/>
          </a:solidFill>
        </p:grpSpPr>
        <p:sp>
          <p:nvSpPr>
            <p:cNvPr id="28686" name="Oval 4"/>
            <p:cNvSpPr>
              <a:spLocks noChangeArrowheads="1"/>
            </p:cNvSpPr>
            <p:nvPr/>
          </p:nvSpPr>
          <p:spPr bwMode="auto">
            <a:xfrm>
              <a:off x="576" y="1548"/>
              <a:ext cx="2367" cy="1187"/>
            </a:xfrm>
            <a:prstGeom prst="ellipse">
              <a:avLst/>
            </a:prstGeom>
            <a:grpFill/>
            <a:ln w="38160" cap="sq">
              <a:solidFill>
                <a:srgbClr val="00CC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
          <p:nvSpPr>
            <p:cNvPr id="28687" name="Text Box 5"/>
            <p:cNvSpPr txBox="1">
              <a:spLocks noChangeArrowheads="1"/>
            </p:cNvSpPr>
            <p:nvPr/>
          </p:nvSpPr>
          <p:spPr bwMode="auto">
            <a:xfrm>
              <a:off x="805" y="1762"/>
              <a:ext cx="1751" cy="680"/>
            </a:xfrm>
            <a:prstGeom prst="rect">
              <a:avLst/>
            </a:prstGeom>
            <a:grp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imes New Roman" pitchFamily="16" charset="0"/>
                  <a:ea typeface="SimSun"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itchFamily="16" charset="0"/>
                  <a:ea typeface="SimSun"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SimSun"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9pPr>
            </a:lstStyle>
            <a:p>
              <a:pPr eaLnBrk="1" hangingPunct="1">
                <a:spcBef>
                  <a:spcPct val="0"/>
                </a:spcBef>
                <a:buClrTx/>
                <a:buFontTx/>
                <a:buNone/>
              </a:pPr>
              <a:r>
                <a:rPr lang="es-ES" altLang="es-ES" b="1" dirty="0"/>
                <a:t>SABER</a:t>
              </a:r>
            </a:p>
            <a:p>
              <a:pPr eaLnBrk="1" hangingPunct="1">
                <a:spcBef>
                  <a:spcPct val="0"/>
                </a:spcBef>
                <a:buClrTx/>
                <a:buFontTx/>
                <a:buNone/>
              </a:pPr>
              <a:r>
                <a:rPr lang="es-ES" altLang="es-ES" b="1" dirty="0"/>
                <a:t>Conocimientos</a:t>
              </a:r>
            </a:p>
          </p:txBody>
        </p:sp>
      </p:grpSp>
      <p:grpSp>
        <p:nvGrpSpPr>
          <p:cNvPr id="16390" name="Group 6"/>
          <p:cNvGrpSpPr>
            <a:grpSpLocks/>
          </p:cNvGrpSpPr>
          <p:nvPr/>
        </p:nvGrpSpPr>
        <p:grpSpPr bwMode="auto">
          <a:xfrm>
            <a:off x="4267200" y="2400300"/>
            <a:ext cx="3960813" cy="1941513"/>
            <a:chOff x="2688" y="1512"/>
            <a:chExt cx="2495" cy="1223"/>
          </a:xfrm>
          <a:solidFill>
            <a:srgbClr val="92D050"/>
          </a:solidFill>
        </p:grpSpPr>
        <p:sp>
          <p:nvSpPr>
            <p:cNvPr id="28684" name="Oval 7"/>
            <p:cNvSpPr>
              <a:spLocks noChangeArrowheads="1"/>
            </p:cNvSpPr>
            <p:nvPr/>
          </p:nvSpPr>
          <p:spPr bwMode="auto">
            <a:xfrm>
              <a:off x="2688" y="1512"/>
              <a:ext cx="2495" cy="1223"/>
            </a:xfrm>
            <a:prstGeom prst="ellipse">
              <a:avLst/>
            </a:prstGeom>
            <a:grpFill/>
            <a:ln w="38160" cap="sq">
              <a:solidFill>
                <a:srgbClr val="00CC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
          <p:nvSpPr>
            <p:cNvPr id="28685" name="Text Box 8"/>
            <p:cNvSpPr txBox="1">
              <a:spLocks noChangeArrowheads="1"/>
            </p:cNvSpPr>
            <p:nvPr/>
          </p:nvSpPr>
          <p:spPr bwMode="auto">
            <a:xfrm>
              <a:off x="3470" y="1665"/>
              <a:ext cx="1082" cy="874"/>
            </a:xfrm>
            <a:prstGeom prst="rect">
              <a:avLst/>
            </a:prstGeom>
            <a:grp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imes New Roman" pitchFamily="16" charset="0"/>
                  <a:ea typeface="SimSun"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itchFamily="16" charset="0"/>
                  <a:ea typeface="SimSun"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SimSun"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9pPr>
            </a:lstStyle>
            <a:p>
              <a:pPr eaLnBrk="1" hangingPunct="1">
                <a:spcBef>
                  <a:spcPct val="0"/>
                </a:spcBef>
                <a:buClrTx/>
                <a:buFontTx/>
                <a:buNone/>
              </a:pPr>
              <a:r>
                <a:rPr lang="es-ES" altLang="es-ES" sz="2800" b="1" dirty="0"/>
                <a:t>QUERER</a:t>
              </a:r>
            </a:p>
            <a:p>
              <a:pPr eaLnBrk="1" hangingPunct="1">
                <a:spcBef>
                  <a:spcPct val="0"/>
                </a:spcBef>
                <a:buClrTx/>
                <a:buFontTx/>
                <a:buNone/>
              </a:pPr>
              <a:r>
                <a:rPr lang="es-ES" altLang="es-ES" sz="2800" b="1" dirty="0"/>
                <a:t>Actitudes</a:t>
              </a:r>
            </a:p>
            <a:p>
              <a:pPr eaLnBrk="1" hangingPunct="1">
                <a:spcBef>
                  <a:spcPct val="0"/>
                </a:spcBef>
                <a:buClrTx/>
                <a:buFontTx/>
                <a:buNone/>
              </a:pPr>
              <a:r>
                <a:rPr lang="es-ES" altLang="es-ES" sz="2800" b="1" dirty="0"/>
                <a:t>Valores</a:t>
              </a:r>
              <a:endParaRPr lang="es-ES" altLang="es-ES" sz="2400" dirty="0"/>
            </a:p>
          </p:txBody>
        </p:sp>
      </p:grpSp>
      <p:grpSp>
        <p:nvGrpSpPr>
          <p:cNvPr id="16393" name="Group 9"/>
          <p:cNvGrpSpPr>
            <a:grpSpLocks/>
          </p:cNvGrpSpPr>
          <p:nvPr/>
        </p:nvGrpSpPr>
        <p:grpSpPr bwMode="auto">
          <a:xfrm>
            <a:off x="2597791" y="3581400"/>
            <a:ext cx="3656013" cy="1770063"/>
            <a:chOff x="1632" y="2256"/>
            <a:chExt cx="2303" cy="1115"/>
          </a:xfrm>
          <a:noFill/>
        </p:grpSpPr>
        <p:sp>
          <p:nvSpPr>
            <p:cNvPr id="28682" name="Oval 10"/>
            <p:cNvSpPr>
              <a:spLocks noChangeArrowheads="1"/>
            </p:cNvSpPr>
            <p:nvPr/>
          </p:nvSpPr>
          <p:spPr bwMode="auto">
            <a:xfrm>
              <a:off x="1632" y="2256"/>
              <a:ext cx="2303" cy="1115"/>
            </a:xfrm>
            <a:prstGeom prst="ellipse">
              <a:avLst/>
            </a:prstGeom>
            <a:grpFill/>
            <a:ln w="38160" cap="sq">
              <a:solidFill>
                <a:srgbClr val="00CC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
          <p:nvSpPr>
            <p:cNvPr id="28683" name="Text Box 11"/>
            <p:cNvSpPr txBox="1">
              <a:spLocks noChangeArrowheads="1"/>
            </p:cNvSpPr>
            <p:nvPr/>
          </p:nvSpPr>
          <p:spPr bwMode="auto">
            <a:xfrm>
              <a:off x="1937" y="2303"/>
              <a:ext cx="1820" cy="1068"/>
            </a:xfrm>
            <a:prstGeom prst="rect">
              <a:avLst/>
            </a:prstGeom>
            <a:grp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imes New Roman" pitchFamily="16" charset="0"/>
                  <a:ea typeface="SimSun"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itchFamily="16" charset="0"/>
                  <a:ea typeface="SimSun"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SimSun"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SimSun" charset="-122"/>
                </a:defRPr>
              </a:lvl9pPr>
            </a:lstStyle>
            <a:p>
              <a:pPr eaLnBrk="1" hangingPunct="1">
                <a:spcBef>
                  <a:spcPct val="0"/>
                </a:spcBef>
                <a:buClrTx/>
                <a:buFontTx/>
                <a:buNone/>
              </a:pPr>
              <a:endParaRPr lang="es-ES" altLang="es-ES" sz="2400" b="1" dirty="0"/>
            </a:p>
            <a:p>
              <a:pPr eaLnBrk="1" hangingPunct="1">
                <a:spcBef>
                  <a:spcPct val="0"/>
                </a:spcBef>
                <a:buClrTx/>
                <a:buFontTx/>
                <a:buNone/>
              </a:pPr>
              <a:r>
                <a:rPr lang="es-ES" altLang="es-ES" sz="2400" b="1" dirty="0"/>
                <a:t>  </a:t>
              </a:r>
              <a:r>
                <a:rPr lang="es-ES" altLang="es-ES" sz="2800" b="1" dirty="0"/>
                <a:t>SABER HACER</a:t>
              </a:r>
            </a:p>
            <a:p>
              <a:pPr eaLnBrk="1" hangingPunct="1">
                <a:spcBef>
                  <a:spcPct val="0"/>
                </a:spcBef>
                <a:buClrTx/>
                <a:buFontTx/>
                <a:buNone/>
              </a:pPr>
              <a:r>
                <a:rPr lang="es-ES" altLang="es-ES" sz="2400" dirty="0"/>
                <a:t>    </a:t>
              </a:r>
              <a:r>
                <a:rPr lang="es-ES" altLang="es-ES" sz="2400" b="1" dirty="0"/>
                <a:t>Destrezas</a:t>
              </a:r>
              <a:endParaRPr lang="es-ES" altLang="es-ES" sz="2800" b="1" dirty="0"/>
            </a:p>
          </p:txBody>
        </p:sp>
      </p:grpSp>
      <p:grpSp>
        <p:nvGrpSpPr>
          <p:cNvPr id="16396" name="Group 12"/>
          <p:cNvGrpSpPr>
            <a:grpSpLocks/>
          </p:cNvGrpSpPr>
          <p:nvPr/>
        </p:nvGrpSpPr>
        <p:grpSpPr bwMode="auto">
          <a:xfrm>
            <a:off x="1752600" y="3657600"/>
            <a:ext cx="2716213" cy="2017713"/>
            <a:chOff x="1104" y="2304"/>
            <a:chExt cx="1711" cy="1271"/>
          </a:xfrm>
        </p:grpSpPr>
        <p:sp>
          <p:nvSpPr>
            <p:cNvPr id="28680" name="Line 13"/>
            <p:cNvSpPr>
              <a:spLocks noChangeShapeType="1"/>
            </p:cNvSpPr>
            <p:nvPr/>
          </p:nvSpPr>
          <p:spPr bwMode="auto">
            <a:xfrm flipH="1">
              <a:off x="1103" y="2304"/>
              <a:ext cx="1713" cy="479"/>
            </a:xfrm>
            <a:prstGeom prst="line">
              <a:avLst/>
            </a:prstGeom>
            <a:noFill/>
            <a:ln w="38160" cap="sq">
              <a:solidFill>
                <a:srgbClr val="0000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28681" name="Line 14"/>
            <p:cNvSpPr>
              <a:spLocks noChangeShapeType="1"/>
            </p:cNvSpPr>
            <p:nvPr/>
          </p:nvSpPr>
          <p:spPr bwMode="auto">
            <a:xfrm>
              <a:off x="1104" y="2784"/>
              <a:ext cx="767" cy="791"/>
            </a:xfrm>
            <a:prstGeom prst="line">
              <a:avLst/>
            </a:prstGeom>
            <a:noFill/>
            <a:ln w="38160" cap="sq">
              <a:solidFill>
                <a:srgbClr val="000000"/>
              </a:solidFill>
              <a:miter lim="800000"/>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grpSp>
      <p:sp>
        <p:nvSpPr>
          <p:cNvPr id="3" name="2 Rectángulo"/>
          <p:cNvSpPr/>
          <p:nvPr/>
        </p:nvSpPr>
        <p:spPr>
          <a:xfrm>
            <a:off x="750653" y="5445224"/>
            <a:ext cx="8386523" cy="1323439"/>
          </a:xfrm>
          <a:prstGeom prst="rect">
            <a:avLst/>
          </a:prstGeom>
          <a:noFill/>
        </p:spPr>
        <p:txBody>
          <a:bodyPr>
            <a:spAutoFit/>
          </a:bodyPr>
          <a:lstStyle/>
          <a:p>
            <a:pPr algn="ctr">
              <a:defRPr/>
            </a:pPr>
            <a:r>
              <a:rPr lang="es-ES" sz="4000" b="1" spc="300" dirty="0">
                <a:ln w="11430" cmpd="sng">
                  <a:solidFill>
                    <a:schemeClr val="accent1">
                      <a:tint val="10000"/>
                    </a:schemeClr>
                  </a:solidFill>
                  <a:prstDash val="solid"/>
                  <a:miter lim="800000"/>
                </a:ln>
                <a:solidFill>
                  <a:schemeClr val="tx1"/>
                </a:solidFill>
                <a:effectLst>
                  <a:glow rad="45500">
                    <a:schemeClr val="accent1">
                      <a:satMod val="220000"/>
                      <a:alpha val="35000"/>
                    </a:schemeClr>
                  </a:glow>
                </a:effectLst>
                <a:latin typeface="Berlin Sans FB" panose="020E0602020502020306" pitchFamily="34" charset="0"/>
              </a:rPr>
              <a:t>Gestionar con eficiencia cualquier tipo de problema</a:t>
            </a:r>
          </a:p>
        </p:txBody>
      </p:sp>
    </p:spTree>
    <p:extLst>
      <p:ext uri="{BB962C8B-B14F-4D97-AF65-F5344CB8AC3E}">
        <p14:creationId xmlns:p14="http://schemas.microsoft.com/office/powerpoint/2010/main" val="280421604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additive="repl">
                                        <p:cTn id="6" dur="1" fill="hold">
                                          <p:stCondLst>
                                            <p:cond delay="0"/>
                                          </p:stCondLst>
                                        </p:cTn>
                                        <p:tgtEl>
                                          <p:spTgt spid="16387"/>
                                        </p:tgtEl>
                                        <p:attrNameLst>
                                          <p:attrName>style.visibility</p:attrName>
                                        </p:attrNameLst>
                                      </p:cBhvr>
                                      <p:to>
                                        <p:strVal val="visible"/>
                                      </p:to>
                                    </p:set>
                                    <p:anim calcmode="lin" valueType="num">
                                      <p:cBhvr additive="repl">
                                        <p:cTn id="7" dur="500" fill="hold"/>
                                        <p:tgtEl>
                                          <p:spTgt spid="16387"/>
                                        </p:tgtEl>
                                        <p:attrNameLst>
                                          <p:attrName>ppt_x</p:attrName>
                                        </p:attrNameLst>
                                      </p:cBhvr>
                                      <p:tavLst>
                                        <p:tav tm="100000">
                                          <p:val>
                                            <p:strVal val="#ppt_x-#ppt_w/2"/>
                                          </p:val>
                                        </p:tav>
                                        <p:tav>
                                          <p:val>
                                            <p:strVal val="#ppt_x"/>
                                          </p:val>
                                        </p:tav>
                                      </p:tavLst>
                                    </p:anim>
                                    <p:anim calcmode="lin" valueType="num">
                                      <p:cBhvr additive="repl">
                                        <p:cTn id="8" dur="500" fill="hold"/>
                                        <p:tgtEl>
                                          <p:spTgt spid="16387"/>
                                        </p:tgtEl>
                                        <p:attrNameLst>
                                          <p:attrName>ppt_y</p:attrName>
                                        </p:attrNameLst>
                                      </p:cBhvr>
                                      <p:tavLst>
                                        <p:tav tm="100000">
                                          <p:val>
                                            <p:strVal val="#ppt_y"/>
                                          </p:val>
                                        </p:tav>
                                        <p:tav>
                                          <p:val>
                                            <p:strVal val="#ppt_y"/>
                                          </p:val>
                                        </p:tav>
                                      </p:tavLst>
                                    </p:anim>
                                    <p:anim calcmode="lin" valueType="num">
                                      <p:cBhvr additive="repl">
                                        <p:cTn id="9" dur="500" fill="hold"/>
                                        <p:tgtEl>
                                          <p:spTgt spid="16387"/>
                                        </p:tgtEl>
                                        <p:attrNameLst>
                                          <p:attrName>ppt_w</p:attrName>
                                        </p:attrNameLst>
                                      </p:cBhvr>
                                      <p:tavLst>
                                        <p:tav tm="100000">
                                          <p:val>
                                            <p:fltVal val="0"/>
                                          </p:val>
                                        </p:tav>
                                        <p:tav>
                                          <p:val>
                                            <p:strVal val="#ppt_w"/>
                                          </p:val>
                                        </p:tav>
                                      </p:tavLst>
                                    </p:anim>
                                    <p:anim calcmode="lin" valueType="num">
                                      <p:cBhvr additive="repl">
                                        <p:cTn id="10" dur="500" fill="hold"/>
                                        <p:tgtEl>
                                          <p:spTgt spid="16387"/>
                                        </p:tgtEl>
                                        <p:attrNameLst>
                                          <p:attrName>ppt_h</p:attrName>
                                        </p:attrNameLst>
                                      </p:cBhvr>
                                      <p:tavLst>
                                        <p:tav tm="100000">
                                          <p:val>
                                            <p:strVal val="#ppt_h"/>
                                          </p:val>
                                        </p:tav>
                                        <p:tav>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2" fill="hold" nodeType="clickEffect">
                                  <p:stCondLst>
                                    <p:cond delay="0"/>
                                  </p:stCondLst>
                                  <p:childTnLst>
                                    <p:set>
                                      <p:cBhvr additive="repl">
                                        <p:cTn id="14" dur="1" fill="hold">
                                          <p:stCondLst>
                                            <p:cond delay="0"/>
                                          </p:stCondLst>
                                        </p:cTn>
                                        <p:tgtEl>
                                          <p:spTgt spid="16390"/>
                                        </p:tgtEl>
                                        <p:attrNameLst>
                                          <p:attrName>style.visibility</p:attrName>
                                        </p:attrNameLst>
                                      </p:cBhvr>
                                      <p:to>
                                        <p:strVal val="visible"/>
                                      </p:to>
                                    </p:set>
                                    <p:anim calcmode="lin" valueType="num">
                                      <p:cBhvr additive="repl">
                                        <p:cTn id="15" dur="500" fill="hold"/>
                                        <p:tgtEl>
                                          <p:spTgt spid="16390"/>
                                        </p:tgtEl>
                                        <p:attrNameLst>
                                          <p:attrName>ppt_x</p:attrName>
                                        </p:attrNameLst>
                                      </p:cBhvr>
                                      <p:tavLst>
                                        <p:tav tm="100000">
                                          <p:val>
                                            <p:strVal val="#ppt_x+#ppt_w/2"/>
                                          </p:val>
                                        </p:tav>
                                        <p:tav>
                                          <p:val>
                                            <p:strVal val="#ppt_x"/>
                                          </p:val>
                                        </p:tav>
                                      </p:tavLst>
                                    </p:anim>
                                    <p:anim calcmode="lin" valueType="num">
                                      <p:cBhvr additive="repl">
                                        <p:cTn id="16" dur="500" fill="hold"/>
                                        <p:tgtEl>
                                          <p:spTgt spid="16390"/>
                                        </p:tgtEl>
                                        <p:attrNameLst>
                                          <p:attrName>ppt_y</p:attrName>
                                        </p:attrNameLst>
                                      </p:cBhvr>
                                      <p:tavLst>
                                        <p:tav tm="100000">
                                          <p:val>
                                            <p:strVal val="#ppt_y"/>
                                          </p:val>
                                        </p:tav>
                                        <p:tav>
                                          <p:val>
                                            <p:strVal val="#ppt_y"/>
                                          </p:val>
                                        </p:tav>
                                      </p:tavLst>
                                    </p:anim>
                                    <p:anim calcmode="lin" valueType="num">
                                      <p:cBhvr additive="repl">
                                        <p:cTn id="17" dur="500" fill="hold"/>
                                        <p:tgtEl>
                                          <p:spTgt spid="16390"/>
                                        </p:tgtEl>
                                        <p:attrNameLst>
                                          <p:attrName>ppt_w</p:attrName>
                                        </p:attrNameLst>
                                      </p:cBhvr>
                                      <p:tavLst>
                                        <p:tav tm="100000">
                                          <p:val>
                                            <p:fltVal val="0"/>
                                          </p:val>
                                        </p:tav>
                                        <p:tav>
                                          <p:val>
                                            <p:strVal val="#ppt_w"/>
                                          </p:val>
                                        </p:tav>
                                      </p:tavLst>
                                    </p:anim>
                                    <p:anim calcmode="lin" valueType="num">
                                      <p:cBhvr additive="repl">
                                        <p:cTn id="18" dur="500" fill="hold"/>
                                        <p:tgtEl>
                                          <p:spTgt spid="16390"/>
                                        </p:tgtEl>
                                        <p:attrNameLst>
                                          <p:attrName>ppt_h</p:attrName>
                                        </p:attrNameLst>
                                      </p:cBhvr>
                                      <p:tavLst>
                                        <p:tav tm="100000">
                                          <p:val>
                                            <p:strVal val="#ppt_h"/>
                                          </p:val>
                                        </p:tav>
                                        <p:tav>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4" fill="hold" nodeType="clickEffect">
                                  <p:stCondLst>
                                    <p:cond delay="0"/>
                                  </p:stCondLst>
                                  <p:childTnLst>
                                    <p:set>
                                      <p:cBhvr additive="repl">
                                        <p:cTn id="22" dur="1" fill="hold">
                                          <p:stCondLst>
                                            <p:cond delay="0"/>
                                          </p:stCondLst>
                                        </p:cTn>
                                        <p:tgtEl>
                                          <p:spTgt spid="16393"/>
                                        </p:tgtEl>
                                        <p:attrNameLst>
                                          <p:attrName>style.visibility</p:attrName>
                                        </p:attrNameLst>
                                      </p:cBhvr>
                                      <p:to>
                                        <p:strVal val="visible"/>
                                      </p:to>
                                    </p:set>
                                    <p:anim calcmode="lin" valueType="num">
                                      <p:cBhvr additive="repl">
                                        <p:cTn id="23" dur="500" fill="hold"/>
                                        <p:tgtEl>
                                          <p:spTgt spid="16393"/>
                                        </p:tgtEl>
                                        <p:attrNameLst>
                                          <p:attrName>ppt_x</p:attrName>
                                        </p:attrNameLst>
                                      </p:cBhvr>
                                      <p:tavLst>
                                        <p:tav tm="100000">
                                          <p:val>
                                            <p:strVal val="#ppt_x"/>
                                          </p:val>
                                        </p:tav>
                                        <p:tav>
                                          <p:val>
                                            <p:strVal val="#ppt_x"/>
                                          </p:val>
                                        </p:tav>
                                      </p:tavLst>
                                    </p:anim>
                                    <p:anim calcmode="lin" valueType="num">
                                      <p:cBhvr additive="repl">
                                        <p:cTn id="24" dur="500" fill="hold"/>
                                        <p:tgtEl>
                                          <p:spTgt spid="16393"/>
                                        </p:tgtEl>
                                        <p:attrNameLst>
                                          <p:attrName>ppt_y</p:attrName>
                                        </p:attrNameLst>
                                      </p:cBhvr>
                                      <p:tavLst>
                                        <p:tav tm="100000">
                                          <p:val>
                                            <p:strVal val="#ppt_y+#ppt_h/2"/>
                                          </p:val>
                                        </p:tav>
                                        <p:tav>
                                          <p:val>
                                            <p:strVal val="#ppt_y"/>
                                          </p:val>
                                        </p:tav>
                                      </p:tavLst>
                                    </p:anim>
                                    <p:anim calcmode="lin" valueType="num">
                                      <p:cBhvr additive="repl">
                                        <p:cTn id="25" dur="500" fill="hold"/>
                                        <p:tgtEl>
                                          <p:spTgt spid="16393"/>
                                        </p:tgtEl>
                                        <p:attrNameLst>
                                          <p:attrName>ppt_w</p:attrName>
                                        </p:attrNameLst>
                                      </p:cBhvr>
                                      <p:tavLst>
                                        <p:tav tm="100000">
                                          <p:val>
                                            <p:strVal val="#ppt_w"/>
                                          </p:val>
                                        </p:tav>
                                        <p:tav>
                                          <p:val>
                                            <p:strVal val="#ppt_w"/>
                                          </p:val>
                                        </p:tav>
                                      </p:tavLst>
                                    </p:anim>
                                    <p:anim calcmode="lin" valueType="num">
                                      <p:cBhvr additive="repl">
                                        <p:cTn id="26" dur="500" fill="hold"/>
                                        <p:tgtEl>
                                          <p:spTgt spid="16393"/>
                                        </p:tgtEl>
                                        <p:attrNameLst>
                                          <p:attrName>ppt_h</p:attrName>
                                        </p:attrNameLst>
                                      </p:cBhvr>
                                      <p:tavLst>
                                        <p:tav tm="100000">
                                          <p:val>
                                            <p:fltVal val="0"/>
                                          </p:val>
                                        </p:tav>
                                        <p:tav>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2" fill="hold" nodeType="clickEffect">
                                  <p:stCondLst>
                                    <p:cond delay="0"/>
                                  </p:stCondLst>
                                  <p:childTnLst>
                                    <p:set>
                                      <p:cBhvr additive="repl">
                                        <p:cTn id="30" dur="1" fill="hold">
                                          <p:stCondLst>
                                            <p:cond delay="0"/>
                                          </p:stCondLst>
                                        </p:cTn>
                                        <p:tgtEl>
                                          <p:spTgt spid="16396"/>
                                        </p:tgtEl>
                                        <p:attrNameLst>
                                          <p:attrName>style.visibility</p:attrName>
                                        </p:attrNameLst>
                                      </p:cBhvr>
                                      <p:to>
                                        <p:strVal val="visible"/>
                                      </p:to>
                                    </p:set>
                                    <p:anim calcmode="lin" valueType="num">
                                      <p:cBhvr additive="repl">
                                        <p:cTn id="31" dur="500" fill="hold"/>
                                        <p:tgtEl>
                                          <p:spTgt spid="16396"/>
                                        </p:tgtEl>
                                        <p:attrNameLst>
                                          <p:attrName>ppt_x</p:attrName>
                                        </p:attrNameLst>
                                      </p:cBhvr>
                                      <p:tavLst>
                                        <p:tav tm="100000">
                                          <p:val>
                                            <p:strVal val="#ppt_x+#ppt_w/2"/>
                                          </p:val>
                                        </p:tav>
                                        <p:tav>
                                          <p:val>
                                            <p:strVal val="#ppt_x"/>
                                          </p:val>
                                        </p:tav>
                                      </p:tavLst>
                                    </p:anim>
                                    <p:anim calcmode="lin" valueType="num">
                                      <p:cBhvr additive="repl">
                                        <p:cTn id="32" dur="500" fill="hold"/>
                                        <p:tgtEl>
                                          <p:spTgt spid="16396"/>
                                        </p:tgtEl>
                                        <p:attrNameLst>
                                          <p:attrName>ppt_y</p:attrName>
                                        </p:attrNameLst>
                                      </p:cBhvr>
                                      <p:tavLst>
                                        <p:tav tm="100000">
                                          <p:val>
                                            <p:strVal val="#ppt_y"/>
                                          </p:val>
                                        </p:tav>
                                        <p:tav>
                                          <p:val>
                                            <p:strVal val="#ppt_y"/>
                                          </p:val>
                                        </p:tav>
                                      </p:tavLst>
                                    </p:anim>
                                    <p:anim calcmode="lin" valueType="num">
                                      <p:cBhvr additive="repl">
                                        <p:cTn id="33" dur="500" fill="hold"/>
                                        <p:tgtEl>
                                          <p:spTgt spid="16396"/>
                                        </p:tgtEl>
                                        <p:attrNameLst>
                                          <p:attrName>ppt_w</p:attrName>
                                        </p:attrNameLst>
                                      </p:cBhvr>
                                      <p:tavLst>
                                        <p:tav tm="100000">
                                          <p:val>
                                            <p:fltVal val="0"/>
                                          </p:val>
                                        </p:tav>
                                        <p:tav>
                                          <p:val>
                                            <p:strVal val="#ppt_w"/>
                                          </p:val>
                                        </p:tav>
                                      </p:tavLst>
                                    </p:anim>
                                    <p:anim calcmode="lin" valueType="num">
                                      <p:cBhvr additive="repl">
                                        <p:cTn id="34" dur="500" fill="hold"/>
                                        <p:tgtEl>
                                          <p:spTgt spid="16396"/>
                                        </p:tgtEl>
                                        <p:attrNameLst>
                                          <p:attrName>ppt_h</p:attrName>
                                        </p:attrNameLst>
                                      </p:cBhvr>
                                      <p:tavLst>
                                        <p:tav tm="100000">
                                          <p:val>
                                            <p:strVal val="#ppt_h"/>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Usuario\Desktop\pendiente\Congreso Cantabria\openphotonet_1600HomeFlower_4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4" y="26622"/>
            <a:ext cx="9108504" cy="6831378"/>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395536" y="2204864"/>
            <a:ext cx="4752528" cy="3816429"/>
          </a:xfrm>
          <a:prstGeom prst="rect">
            <a:avLst/>
          </a:prstGeom>
          <a:noFill/>
        </p:spPr>
        <p:txBody>
          <a:bodyPr wrap="square" rtlCol="0">
            <a:spAutoFit/>
          </a:bodyPr>
          <a:lstStyle/>
          <a:p>
            <a:r>
              <a:rPr lang="es-ES" sz="3200" b="1" dirty="0">
                <a:latin typeface="Britannic Bold" panose="020B0903060703020204" pitchFamily="34" charset="0"/>
              </a:rPr>
              <a:t>ÉTICA DEL CUIDADO</a:t>
            </a:r>
          </a:p>
          <a:p>
            <a:endParaRPr lang="es-ES" sz="3200" b="1" dirty="0">
              <a:latin typeface="Britannic Bold" panose="020B0903060703020204" pitchFamily="34" charset="0"/>
            </a:endParaRPr>
          </a:p>
          <a:p>
            <a:r>
              <a:rPr lang="es-ES" sz="4000" b="1" dirty="0">
                <a:latin typeface="Britannic Bold" panose="020B0903060703020204" pitchFamily="34" charset="0"/>
              </a:rPr>
              <a:t>Nuevo paradigma para un nivel superior de</a:t>
            </a:r>
          </a:p>
          <a:p>
            <a:r>
              <a:rPr lang="es-ES" sz="4000" b="1" dirty="0">
                <a:latin typeface="Britannic Bold" panose="020B0903060703020204" pitchFamily="34" charset="0"/>
              </a:rPr>
              <a:t>humanización </a:t>
            </a:r>
          </a:p>
          <a:p>
            <a:endParaRPr lang="es-ES" dirty="0"/>
          </a:p>
        </p:txBody>
      </p:sp>
    </p:spTree>
    <p:extLst>
      <p:ext uri="{BB962C8B-B14F-4D97-AF65-F5344CB8AC3E}">
        <p14:creationId xmlns:p14="http://schemas.microsoft.com/office/powerpoint/2010/main" val="2653128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4">
              <a:lumMod val="60000"/>
              <a:lumOff val="40000"/>
            </a:schemeClr>
          </a:solidFill>
        </p:spPr>
        <p:txBody>
          <a:bodyPr/>
          <a:lstStyle/>
          <a:p>
            <a:r>
              <a:rPr lang="es-ES" dirty="0">
                <a:latin typeface="Britannic Bold" panose="020B0903060703020204" pitchFamily="34" charset="0"/>
              </a:rPr>
              <a:t>Ética del cuidado: Carol </a:t>
            </a:r>
            <a:r>
              <a:rPr lang="es-ES" dirty="0" err="1">
                <a:latin typeface="Britannic Bold" panose="020B0903060703020204" pitchFamily="34" charset="0"/>
              </a:rPr>
              <a:t>Gilligan</a:t>
            </a:r>
            <a:endParaRPr lang="es-ES" dirty="0">
              <a:latin typeface="Britannic Bold" panose="020B0903060703020204" pitchFamily="34" charset="0"/>
            </a:endParaRPr>
          </a:p>
        </p:txBody>
      </p:sp>
      <p:pic>
        <p:nvPicPr>
          <p:cNvPr id="4" name="3 Marcador de contenido" descr="C:\Users\Usuario\Desktop\1619894715564.jpg"/>
          <p:cNvPicPr>
            <a:picLocks noGrp="1"/>
          </p:cNvPicPr>
          <p:nvPr>
            <p:ph idx="1"/>
          </p:nvPr>
        </p:nvPicPr>
        <p:blipFill rotWithShape="1">
          <a:blip r:embed="rId2" cstate="print">
            <a:extLst>
              <a:ext uri="{28A0092B-C50C-407E-A947-70E740481C1C}">
                <a14:useLocalDpi xmlns:a14="http://schemas.microsoft.com/office/drawing/2010/main" val="0"/>
              </a:ext>
            </a:extLst>
          </a:blip>
          <a:srcRect l="30334" r="28043"/>
          <a:stretch/>
        </p:blipFill>
        <p:spPr bwMode="auto">
          <a:xfrm>
            <a:off x="1259632" y="1700808"/>
            <a:ext cx="5904656" cy="4752528"/>
          </a:xfrm>
          <a:prstGeom prst="rect">
            <a:avLst/>
          </a:prstGeom>
          <a:noFill/>
          <a:ln>
            <a:noFill/>
          </a:ln>
          <a:extLst>
            <a:ext uri="{53640926-AAD7-44D8-BBD7-CCE9431645EC}">
              <a14:shadowObscured xmlns:a14="http://schemas.microsoft.com/office/drawing/2010/main"/>
            </a:ext>
          </a:extLst>
        </p:spPr>
      </p:pic>
      <p:sp>
        <p:nvSpPr>
          <p:cNvPr id="5" name="4 CuadroTexto"/>
          <p:cNvSpPr txBox="1"/>
          <p:nvPr/>
        </p:nvSpPr>
        <p:spPr>
          <a:xfrm>
            <a:off x="6228184" y="1988840"/>
            <a:ext cx="2232248" cy="954107"/>
          </a:xfrm>
          <a:prstGeom prst="rect">
            <a:avLst/>
          </a:prstGeom>
          <a:solidFill>
            <a:srgbClr val="C00000"/>
          </a:solidFill>
        </p:spPr>
        <p:txBody>
          <a:bodyPr wrap="square" rtlCol="0">
            <a:spAutoFit/>
          </a:bodyPr>
          <a:lstStyle/>
          <a:p>
            <a:r>
              <a:rPr lang="es-ES" sz="2800" dirty="0">
                <a:latin typeface="Britannic Bold" panose="020B0903060703020204" pitchFamily="34" charset="0"/>
              </a:rPr>
              <a:t>Cuidado de si misma/o</a:t>
            </a:r>
          </a:p>
        </p:txBody>
      </p:sp>
      <p:sp>
        <p:nvSpPr>
          <p:cNvPr id="6" name="5 CuadroTexto"/>
          <p:cNvSpPr txBox="1"/>
          <p:nvPr/>
        </p:nvSpPr>
        <p:spPr>
          <a:xfrm>
            <a:off x="-1986" y="2636912"/>
            <a:ext cx="2160240" cy="2246769"/>
          </a:xfrm>
          <a:prstGeom prst="rect">
            <a:avLst/>
          </a:prstGeom>
          <a:solidFill>
            <a:schemeClr val="accent3">
              <a:lumMod val="75000"/>
            </a:schemeClr>
          </a:solidFill>
        </p:spPr>
        <p:txBody>
          <a:bodyPr wrap="square" rtlCol="0">
            <a:spAutoFit/>
          </a:bodyPr>
          <a:lstStyle/>
          <a:p>
            <a:r>
              <a:rPr lang="es-ES" sz="2800" dirty="0">
                <a:latin typeface="Britannic Bold" panose="020B0903060703020204" pitchFamily="34" charset="0"/>
              </a:rPr>
              <a:t>Cuidado de otras personas</a:t>
            </a:r>
          </a:p>
          <a:p>
            <a:r>
              <a:rPr lang="es-ES" sz="2800" dirty="0">
                <a:latin typeface="Britannic Bold" panose="020B0903060703020204" pitchFamily="34" charset="0"/>
              </a:rPr>
              <a:t>Vínculo afectivo</a:t>
            </a:r>
          </a:p>
        </p:txBody>
      </p:sp>
      <p:sp>
        <p:nvSpPr>
          <p:cNvPr id="7" name="6 CuadroTexto"/>
          <p:cNvSpPr txBox="1"/>
          <p:nvPr/>
        </p:nvSpPr>
        <p:spPr>
          <a:xfrm>
            <a:off x="6876256" y="3356992"/>
            <a:ext cx="2267744" cy="2246769"/>
          </a:xfrm>
          <a:prstGeom prst="rect">
            <a:avLst/>
          </a:prstGeom>
          <a:solidFill>
            <a:srgbClr val="89C4E9"/>
          </a:solidFill>
        </p:spPr>
        <p:txBody>
          <a:bodyPr wrap="square" rtlCol="0">
            <a:spAutoFit/>
          </a:bodyPr>
          <a:lstStyle/>
          <a:p>
            <a:r>
              <a:rPr lang="es-ES" sz="2800" dirty="0">
                <a:latin typeface="Britannic Bold" panose="020B0903060703020204" pitchFamily="34" charset="0"/>
              </a:rPr>
              <a:t>Cuidado del entorno</a:t>
            </a:r>
          </a:p>
          <a:p>
            <a:r>
              <a:rPr lang="es-ES" sz="2800" dirty="0">
                <a:latin typeface="Britannic Bold" panose="020B0903060703020204" pitchFamily="34" charset="0"/>
              </a:rPr>
              <a:t>Solidaridad</a:t>
            </a:r>
          </a:p>
          <a:p>
            <a:r>
              <a:rPr lang="es-ES" sz="2800" dirty="0">
                <a:latin typeface="Britannic Bold" panose="020B0903060703020204" pitchFamily="34" charset="0"/>
              </a:rPr>
              <a:t>Compromiso planetario</a:t>
            </a:r>
          </a:p>
        </p:txBody>
      </p:sp>
    </p:spTree>
    <p:extLst>
      <p:ext uri="{BB962C8B-B14F-4D97-AF65-F5344CB8AC3E}">
        <p14:creationId xmlns:p14="http://schemas.microsoft.com/office/powerpoint/2010/main" val="270791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Usuario\Desktop\pendiente\Congreso Cantabria\openphotonet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6256"/>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974" y="4755505"/>
            <a:ext cx="9145973" cy="2092881"/>
          </a:xfrm>
          <a:prstGeom prst="rect">
            <a:avLst/>
          </a:prstGeom>
          <a:solidFill>
            <a:srgbClr val="FFC000"/>
          </a:solidFill>
        </p:spPr>
        <p:txBody>
          <a:bodyPr wrap="square" rtlCol="0">
            <a:spAutoFit/>
          </a:bodyPr>
          <a:lstStyle/>
          <a:p>
            <a:r>
              <a:rPr lang="es-ES" sz="2800" b="1" dirty="0">
                <a:latin typeface="Britannic Bold" panose="020B0903060703020204" pitchFamily="34" charset="0"/>
              </a:rPr>
              <a:t>La responsabilidad y la solidaridad han de ser  un deber ético para el conjunto de la sociedad, justicia y responsabilidad para unas y otros”     </a:t>
            </a:r>
          </a:p>
          <a:p>
            <a:r>
              <a:rPr lang="es-ES" sz="2800" b="1" dirty="0">
                <a:latin typeface="Britannic Bold" panose="020B0903060703020204" pitchFamily="34" charset="0"/>
              </a:rPr>
              <a:t>Carol </a:t>
            </a:r>
            <a:r>
              <a:rPr lang="es-ES" sz="2800" b="1" dirty="0" err="1">
                <a:latin typeface="Britannic Bold" panose="020B0903060703020204" pitchFamily="34" charset="0"/>
              </a:rPr>
              <a:t>Gilligan</a:t>
            </a:r>
            <a:r>
              <a:rPr lang="es-ES" sz="2800" b="1" dirty="0">
                <a:latin typeface="Britannic Bold" panose="020B0903060703020204" pitchFamily="34" charset="0"/>
              </a:rPr>
              <a:t>. Ética del cuidado</a:t>
            </a:r>
            <a:endParaRPr lang="es-ES" sz="2800" dirty="0">
              <a:latin typeface="Britannic Bold" panose="020B0903060703020204" pitchFamily="34" charset="0"/>
            </a:endParaRPr>
          </a:p>
          <a:p>
            <a:endParaRPr lang="es-ES" dirty="0"/>
          </a:p>
        </p:txBody>
      </p:sp>
    </p:spTree>
    <p:extLst>
      <p:ext uri="{BB962C8B-B14F-4D97-AF65-F5344CB8AC3E}">
        <p14:creationId xmlns:p14="http://schemas.microsoft.com/office/powerpoint/2010/main" val="1416898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Usuario\Desktop\pendiente\Congreso Cantabria\istockphoto-174900025-612x6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83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0" y="5411450"/>
            <a:ext cx="9143834" cy="1323439"/>
          </a:xfrm>
          <a:prstGeom prst="rect">
            <a:avLst/>
          </a:prstGeom>
          <a:solidFill>
            <a:schemeClr val="accent3">
              <a:lumMod val="75000"/>
            </a:schemeClr>
          </a:solidFill>
        </p:spPr>
        <p:txBody>
          <a:bodyPr wrap="square" rtlCol="0">
            <a:spAutoFit/>
          </a:bodyPr>
          <a:lstStyle/>
          <a:p>
            <a:pPr algn="ctr"/>
            <a:r>
              <a:rPr lang="es-ES" sz="4000" dirty="0">
                <a:latin typeface="Britannic Bold" panose="020B0903060703020204" pitchFamily="34" charset="0"/>
              </a:rPr>
              <a:t>SER PARTE DE LA SOLUCIÓN</a:t>
            </a:r>
          </a:p>
          <a:p>
            <a:pPr algn="ctr"/>
            <a:r>
              <a:rPr lang="es-ES" sz="4000" dirty="0">
                <a:latin typeface="Britannic Bold" panose="020B0903060703020204" pitchFamily="34" charset="0"/>
              </a:rPr>
              <a:t>ESTE ES “TAMBIEN” NUESTRO TIEMPO</a:t>
            </a:r>
          </a:p>
        </p:txBody>
      </p:sp>
    </p:spTree>
    <p:extLst>
      <p:ext uri="{BB962C8B-B14F-4D97-AF65-F5344CB8AC3E}">
        <p14:creationId xmlns:p14="http://schemas.microsoft.com/office/powerpoint/2010/main" val="1413096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ducación Lápiz De La Lámpara De Concepto, Estilo De Dibujos Animados  Ilustraciones Vectoriales, Clip Art Vectorizado Libre De Derechos. Image  727454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36096" cy="3779912"/>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6228184" y="233651"/>
            <a:ext cx="738664" cy="3785652"/>
          </a:xfrm>
          <a:prstGeom prst="rect">
            <a:avLst/>
          </a:prstGeom>
          <a:noFill/>
        </p:spPr>
        <p:txBody>
          <a:bodyPr vert="vert270" wrap="none" rtlCol="0">
            <a:spAutoFit/>
          </a:bodyPr>
          <a:lstStyle/>
          <a:p>
            <a:r>
              <a:rPr lang="es-ES" altLang="es-ES" sz="3600" b="1" cap="all" dirty="0">
                <a:ln w="0"/>
                <a:solidFill>
                  <a:srgbClr val="0070C0"/>
                </a:solidFill>
                <a:effectLst>
                  <a:reflection blurRad="12700" stA="50000" endPos="50000" dist="5000" dir="5400000" sy="-100000" rotWithShape="0"/>
                </a:effectLst>
                <a:latin typeface="Britannic Bold" panose="020B0903060703020204" pitchFamily="34" charset="0"/>
                <a:ea typeface="Tahoma" panose="020B0604030504040204" pitchFamily="34" charset="0"/>
                <a:cs typeface="Tahoma" panose="020B0604030504040204" pitchFamily="34" charset="0"/>
              </a:rPr>
              <a:t>¿QUÉ ES Educar?</a:t>
            </a:r>
            <a:endParaRPr lang="es-ES" sz="3600" dirty="0">
              <a:latin typeface="Britannic Bold" panose="020B0903060703020204" pitchFamily="34" charset="0"/>
            </a:endParaRPr>
          </a:p>
        </p:txBody>
      </p:sp>
      <p:sp>
        <p:nvSpPr>
          <p:cNvPr id="3" name="2 Rectángulo"/>
          <p:cNvSpPr/>
          <p:nvPr/>
        </p:nvSpPr>
        <p:spPr>
          <a:xfrm>
            <a:off x="467544" y="3861048"/>
            <a:ext cx="8136904" cy="2554545"/>
          </a:xfrm>
          <a:prstGeom prst="rect">
            <a:avLst/>
          </a:prstGeom>
        </p:spPr>
        <p:txBody>
          <a:bodyPr wrap="square">
            <a:spAutoFit/>
          </a:bodyPr>
          <a:lstStyle/>
          <a:p>
            <a:r>
              <a:rPr lang="es-ES" altLang="es-ES" sz="3200" b="1" i="1" dirty="0"/>
              <a:t>Desarrollar en las personas las competencias necesarias para que lleguen a ser hombres y mujeres que buscan su plena realización y se comprometan en la construcción  de una sociedad más justas y solidaria. </a:t>
            </a:r>
          </a:p>
        </p:txBody>
      </p:sp>
    </p:spTree>
    <p:extLst>
      <p:ext uri="{BB962C8B-B14F-4D97-AF65-F5344CB8AC3E}">
        <p14:creationId xmlns:p14="http://schemas.microsoft.com/office/powerpoint/2010/main" val="3578186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DATOS\nzaitegi\Desktop\Fotos congreso Erkide mayo2019\IMG-128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118" t="12200" r="8987" b="7167"/>
          <a:stretch/>
        </p:blipFill>
        <p:spPr bwMode="auto">
          <a:xfrm>
            <a:off x="29300" y="0"/>
            <a:ext cx="9295228" cy="6948685"/>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5796136" y="5949280"/>
            <a:ext cx="1981633" cy="523220"/>
          </a:xfrm>
          <a:prstGeom prst="rect">
            <a:avLst/>
          </a:prstGeom>
          <a:solidFill>
            <a:schemeClr val="bg1"/>
          </a:solidFill>
        </p:spPr>
        <p:txBody>
          <a:bodyPr wrap="none" rtlCol="0">
            <a:spAutoFit/>
          </a:bodyPr>
          <a:lstStyle/>
          <a:p>
            <a:r>
              <a:rPr lang="es-ES" sz="2800" b="1" dirty="0">
                <a:solidFill>
                  <a:schemeClr val="accent6">
                    <a:lumMod val="50000"/>
                  </a:schemeClr>
                </a:solidFill>
              </a:rPr>
              <a:t>(1896-1980)</a:t>
            </a:r>
          </a:p>
        </p:txBody>
      </p:sp>
    </p:spTree>
    <p:extLst>
      <p:ext uri="{BB962C8B-B14F-4D97-AF65-F5344CB8AC3E}">
        <p14:creationId xmlns:p14="http://schemas.microsoft.com/office/powerpoint/2010/main" val="2101318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33" y="0"/>
            <a:ext cx="9144000" cy="684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1" y="5140089"/>
            <a:ext cx="9144001" cy="1546571"/>
          </a:xfrm>
          <a:prstGeom prst="rect">
            <a:avLst/>
          </a:prstGeom>
          <a:noFill/>
        </p:spPr>
        <p:txBody>
          <a:bodyPr wrap="square" lIns="68574" tIns="34287" rIns="68574" bIns="34287">
            <a:spAutoFit/>
          </a:bodyPr>
          <a:lstStyle/>
          <a:p>
            <a:pPr algn="ctr">
              <a:defRPr/>
            </a:pPr>
            <a:r>
              <a:rPr lang="es-ES" sz="4800" b="1" i="1" dirty="0">
                <a:ln w="6600">
                  <a:solidFill>
                    <a:srgbClr val="ED7D31"/>
                  </a:solidFill>
                  <a:prstDash val="solid"/>
                </a:ln>
                <a:solidFill>
                  <a:srgbClr val="FFFFFF"/>
                </a:solidFill>
                <a:effectLst>
                  <a:outerShdw dist="38100" dir="2700000" algn="tl" rotWithShape="0">
                    <a:srgbClr val="ED7D31"/>
                  </a:outerShdw>
                </a:effectLst>
                <a:highlight>
                  <a:srgbClr val="FF00FF"/>
                </a:highlight>
              </a:rPr>
              <a:t>“Somos seres de transformación, no de adaptación”</a:t>
            </a:r>
            <a:r>
              <a:rPr lang="es-ES" sz="4800" b="1" dirty="0">
                <a:ln w="6600">
                  <a:solidFill>
                    <a:srgbClr val="ED7D31"/>
                  </a:solidFill>
                  <a:prstDash val="solid"/>
                </a:ln>
                <a:solidFill>
                  <a:srgbClr val="FFFFFF"/>
                </a:solidFill>
                <a:effectLst>
                  <a:outerShdw dist="38100" dir="2700000" algn="tl" rotWithShape="0">
                    <a:srgbClr val="ED7D31"/>
                  </a:outerShdw>
                </a:effectLst>
                <a:highlight>
                  <a:srgbClr val="FF00FF"/>
                </a:highlight>
              </a:rPr>
              <a:t>. P. Freire</a:t>
            </a:r>
          </a:p>
        </p:txBody>
      </p:sp>
    </p:spTree>
    <p:extLst>
      <p:ext uri="{BB962C8B-B14F-4D97-AF65-F5344CB8AC3E}">
        <p14:creationId xmlns:p14="http://schemas.microsoft.com/office/powerpoint/2010/main" val="821967478"/>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6233" y="5027435"/>
            <a:ext cx="7771535" cy="1574001"/>
          </a:xfrm>
        </p:spPr>
        <p:txBody>
          <a:bodyPr/>
          <a:lstStyle/>
          <a:p>
            <a:pPr>
              <a:defRPr/>
            </a:pPr>
            <a:r>
              <a:rPr lang="eu-ES" b="1" dirty="0" err="1"/>
              <a:t>¡¡¡eskerrik</a:t>
            </a:r>
            <a:r>
              <a:rPr lang="eu-ES" b="1" dirty="0"/>
              <a:t> asko!!!</a:t>
            </a:r>
            <a:br>
              <a:rPr lang="eu-ES" b="1" dirty="0"/>
            </a:br>
            <a:r>
              <a:rPr lang="eu-ES" b="1" dirty="0" err="1"/>
              <a:t>nzaitegi@gmail.com</a:t>
            </a:r>
            <a:endParaRPr lang="eu-ES" b="1" dirty="0"/>
          </a:p>
        </p:txBody>
      </p:sp>
    </p:spTree>
    <p:extLst>
      <p:ext uri="{BB962C8B-B14F-4D97-AF65-F5344CB8AC3E}">
        <p14:creationId xmlns:p14="http://schemas.microsoft.com/office/powerpoint/2010/main" val="178423659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 y="0"/>
            <a:ext cx="9144000" cy="3429000"/>
          </a:xfrm>
          <a:prstGeom prst="rect">
            <a:avLst/>
          </a:prstGeom>
          <a:solidFill>
            <a:schemeClr val="accent6">
              <a:lumMod val="40000"/>
              <a:lumOff val="60000"/>
            </a:schemeClr>
          </a:solidFill>
          <a:ln>
            <a:noFill/>
          </a:ln>
          <a:effectLst/>
        </p:spPr>
        <p:txBody>
          <a:bodyPr anchor="ct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imes New Roman" pitchFamily="16" charset="0"/>
                <a:ea typeface="Microsoft YaHei"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itchFamily="16" charset="0"/>
                <a:ea typeface="Microsoft YaHei"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icrosoft YaHei"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9pPr>
          </a:lstStyle>
          <a:p>
            <a:pPr algn="ctr" eaLnBrk="1" hangingPunct="1">
              <a:spcBef>
                <a:spcPct val="0"/>
              </a:spcBef>
              <a:buClrTx/>
              <a:buFontTx/>
              <a:buNone/>
            </a:pPr>
            <a:r>
              <a:rPr lang="es-ES" altLang="es-ES" sz="4000" b="1" i="1" dirty="0">
                <a:solidFill>
                  <a:schemeClr val="tx1"/>
                </a:solidFill>
                <a:latin typeface="Berlin Sans FB Demi" pitchFamily="32" charset="0"/>
                <a:ea typeface="+mn-ea"/>
              </a:rPr>
              <a:t>Se necesitan personas que piensen de manera crítica y creativa</a:t>
            </a:r>
            <a:br>
              <a:rPr lang="es-ES" altLang="es-ES" sz="4000" b="1" i="1" dirty="0">
                <a:solidFill>
                  <a:schemeClr val="tx1"/>
                </a:solidFill>
                <a:latin typeface="Berlin Sans FB Demi" pitchFamily="32" charset="0"/>
                <a:ea typeface="+mn-ea"/>
              </a:rPr>
            </a:br>
            <a:r>
              <a:rPr lang="es-ES" altLang="es-ES" sz="4000" b="1" i="1" dirty="0">
                <a:solidFill>
                  <a:schemeClr val="tx1"/>
                </a:solidFill>
                <a:latin typeface="Berlin Sans FB Demi" pitchFamily="32" charset="0"/>
                <a:ea typeface="+mn-ea"/>
              </a:rPr>
              <a:t>Personas que utilicen el conocimiento para crear y transformar su entorno y hacerlo más humano y </a:t>
            </a:r>
            <a:r>
              <a:rPr lang="es-ES" altLang="es-ES" sz="4000" b="1" i="1" dirty="0" err="1">
                <a:solidFill>
                  <a:schemeClr val="tx1"/>
                </a:solidFill>
                <a:latin typeface="Berlin Sans FB Demi" pitchFamily="32" charset="0"/>
                <a:ea typeface="+mn-ea"/>
              </a:rPr>
              <a:t>humanizante</a:t>
            </a:r>
            <a:endParaRPr lang="es-ES" altLang="es-ES" sz="4000" b="1" i="1" dirty="0">
              <a:solidFill>
                <a:schemeClr val="tx1"/>
              </a:solidFill>
              <a:latin typeface="Berlin Sans FB Demi" pitchFamily="32" charset="0"/>
              <a:ea typeface="+mn-ea"/>
            </a:endParaRPr>
          </a:p>
        </p:txBody>
      </p:sp>
      <p:sp>
        <p:nvSpPr>
          <p:cNvPr id="7" name="1 Título">
            <a:extLst>
              <a:ext uri="{FF2B5EF4-FFF2-40B4-BE49-F238E27FC236}">
                <a16:creationId xmlns:a16="http://schemas.microsoft.com/office/drawing/2014/main" id="{22A01CFB-30B5-46EF-853A-8DDF9FCFD2A6}"/>
              </a:ext>
            </a:extLst>
          </p:cNvPr>
          <p:cNvSpPr txBox="1">
            <a:spLocks/>
          </p:cNvSpPr>
          <p:nvPr/>
        </p:nvSpPr>
        <p:spPr>
          <a:xfrm>
            <a:off x="-10851" y="4581128"/>
            <a:ext cx="9144000" cy="2367136"/>
          </a:xfrm>
          <a:prstGeom prst="rect">
            <a:avLst/>
          </a:prstGeom>
          <a:solidFill>
            <a:schemeClr val="accent6">
              <a:lumMod val="40000"/>
              <a:lumOff val="60000"/>
            </a:schemeClr>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s-ES" sz="4800">
                <a:latin typeface="Britannic Bold" panose="020B0903060703020204" pitchFamily="34" charset="0"/>
              </a:rPr>
            </a:br>
            <a:r>
              <a:rPr lang="es-ES" sz="4800">
                <a:latin typeface="Britannic Bold" panose="020B0903060703020204" pitchFamily="34" charset="0"/>
              </a:rPr>
              <a:t>Alargar la vida no es suficiente. </a:t>
            </a:r>
            <a:br>
              <a:rPr lang="es-ES" sz="4800">
                <a:latin typeface="Britannic Bold" panose="020B0903060703020204" pitchFamily="34" charset="0"/>
              </a:rPr>
            </a:br>
            <a:r>
              <a:rPr lang="es-ES" sz="4800">
                <a:latin typeface="Britannic Bold" panose="020B0903060703020204" pitchFamily="34" charset="0"/>
              </a:rPr>
              <a:t>Sentido, dignidad y bienestar</a:t>
            </a:r>
            <a:br>
              <a:rPr lang="es-ES" sz="4800">
                <a:latin typeface="Britannic Bold" panose="020B0903060703020204" pitchFamily="34" charset="0"/>
              </a:rPr>
            </a:br>
            <a:endParaRPr lang="es-ES" sz="4800" dirty="0">
              <a:latin typeface="Britannic Bold" panose="020B0903060703020204" pitchFamily="34" charset="0"/>
            </a:endParaRPr>
          </a:p>
        </p:txBody>
      </p:sp>
    </p:spTree>
    <p:extLst>
      <p:ext uri="{BB962C8B-B14F-4D97-AF65-F5344CB8AC3E}">
        <p14:creationId xmlns:p14="http://schemas.microsoft.com/office/powerpoint/2010/main" val="15053419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ogotip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2" y="23909"/>
            <a:ext cx="5002027" cy="4413203"/>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5000981" y="349374"/>
            <a:ext cx="4143019" cy="5509200"/>
          </a:xfrm>
          <a:prstGeom prst="rect">
            <a:avLst/>
          </a:prstGeom>
        </p:spPr>
        <p:txBody>
          <a:bodyPr wrap="square">
            <a:spAutoFit/>
          </a:bodyPr>
          <a:lstStyle/>
          <a:p>
            <a:r>
              <a:rPr lang="es-ES" sz="3200" b="1" dirty="0">
                <a:solidFill>
                  <a:srgbClr val="002060"/>
                </a:solidFill>
              </a:rPr>
              <a:t>Estado de bienestar físico, emocional y social de un individuo. Que cada persona tenga un </a:t>
            </a:r>
            <a:r>
              <a:rPr lang="es-ES" sz="3200" b="1" dirty="0">
                <a:solidFill>
                  <a:srgbClr val="C00000"/>
                </a:solidFill>
              </a:rPr>
              <a:t>cuerpo sano</a:t>
            </a:r>
            <a:r>
              <a:rPr lang="es-ES" sz="3200" b="1" dirty="0">
                <a:solidFill>
                  <a:srgbClr val="002060"/>
                </a:solidFill>
              </a:rPr>
              <a:t>, una </a:t>
            </a:r>
            <a:r>
              <a:rPr lang="es-ES" sz="3200" b="1" dirty="0">
                <a:solidFill>
                  <a:srgbClr val="C00000"/>
                </a:solidFill>
              </a:rPr>
              <a:t>mente en forma </a:t>
            </a:r>
            <a:r>
              <a:rPr lang="es-ES" sz="3200" b="1" dirty="0">
                <a:solidFill>
                  <a:srgbClr val="002060"/>
                </a:solidFill>
              </a:rPr>
              <a:t>y que se </a:t>
            </a:r>
            <a:r>
              <a:rPr lang="es-ES" sz="3200" b="1" dirty="0">
                <a:solidFill>
                  <a:srgbClr val="C00000"/>
                </a:solidFill>
              </a:rPr>
              <a:t>adapte y se desarrolle</a:t>
            </a:r>
            <a:r>
              <a:rPr lang="es-ES" sz="3200" b="1" dirty="0">
                <a:solidFill>
                  <a:srgbClr val="002060"/>
                </a:solidFill>
              </a:rPr>
              <a:t> de forma adecuada </a:t>
            </a:r>
            <a:r>
              <a:rPr lang="es-ES" sz="3200" b="1" dirty="0">
                <a:solidFill>
                  <a:srgbClr val="C00000"/>
                </a:solidFill>
              </a:rPr>
              <a:t>con su entorno.</a:t>
            </a:r>
          </a:p>
        </p:txBody>
      </p:sp>
      <p:sp>
        <p:nvSpPr>
          <p:cNvPr id="3" name="2 CuadroTexto"/>
          <p:cNvSpPr txBox="1"/>
          <p:nvPr/>
        </p:nvSpPr>
        <p:spPr>
          <a:xfrm>
            <a:off x="2051720" y="4365104"/>
            <a:ext cx="1202573" cy="707886"/>
          </a:xfrm>
          <a:prstGeom prst="rect">
            <a:avLst/>
          </a:prstGeom>
          <a:noFill/>
        </p:spPr>
        <p:txBody>
          <a:bodyPr wrap="none" rtlCol="0">
            <a:spAutoFit/>
          </a:bodyPr>
          <a:lstStyle/>
          <a:p>
            <a:r>
              <a:rPr lang="es-ES" sz="4000" b="1" dirty="0">
                <a:solidFill>
                  <a:srgbClr val="002060"/>
                </a:solidFill>
                <a:latin typeface="Berlin Sans FB Demi" pitchFamily="32" charset="0"/>
              </a:rPr>
              <a:t>OMS</a:t>
            </a:r>
          </a:p>
        </p:txBody>
      </p:sp>
      <p:sp>
        <p:nvSpPr>
          <p:cNvPr id="4" name="3 CuadroTexto"/>
          <p:cNvSpPr txBox="1"/>
          <p:nvPr/>
        </p:nvSpPr>
        <p:spPr>
          <a:xfrm>
            <a:off x="707601" y="5072990"/>
            <a:ext cx="3890809" cy="1754326"/>
          </a:xfrm>
          <a:prstGeom prst="rect">
            <a:avLst/>
          </a:prstGeom>
          <a:noFill/>
        </p:spPr>
        <p:txBody>
          <a:bodyPr wrap="none" rtlCol="0">
            <a:spAutoFit/>
          </a:bodyPr>
          <a:lstStyle/>
          <a:p>
            <a:pPr algn="ctr"/>
            <a:r>
              <a:rPr lang="es-ES" sz="3600" b="1" dirty="0">
                <a:solidFill>
                  <a:srgbClr val="002060"/>
                </a:solidFill>
                <a:latin typeface="Berlin Sans FB Demi" pitchFamily="32" charset="0"/>
              </a:rPr>
              <a:t>BIENESTAR </a:t>
            </a:r>
          </a:p>
          <a:p>
            <a:pPr algn="ctr"/>
            <a:r>
              <a:rPr lang="es-ES" sz="3600" b="1" dirty="0">
                <a:solidFill>
                  <a:srgbClr val="002060"/>
                </a:solidFill>
                <a:latin typeface="Berlin Sans FB Demi" pitchFamily="32" charset="0"/>
              </a:rPr>
              <a:t>SALUD INTEGRAL</a:t>
            </a:r>
          </a:p>
          <a:p>
            <a:pPr algn="ctr"/>
            <a:r>
              <a:rPr lang="es-ES" sz="3600" b="1" dirty="0">
                <a:solidFill>
                  <a:srgbClr val="002060"/>
                </a:solidFill>
                <a:latin typeface="Berlin Sans FB Demi" pitchFamily="32" charset="0"/>
              </a:rPr>
              <a:t>(7/3/2017)</a:t>
            </a:r>
            <a:r>
              <a:rPr lang="es-ES" sz="2800" b="1" dirty="0">
                <a:solidFill>
                  <a:srgbClr val="002060"/>
                </a:solidFill>
              </a:rPr>
              <a:t> </a:t>
            </a:r>
          </a:p>
        </p:txBody>
      </p:sp>
    </p:spTree>
    <p:extLst>
      <p:ext uri="{BB962C8B-B14F-4D97-AF65-F5344CB8AC3E}">
        <p14:creationId xmlns:p14="http://schemas.microsoft.com/office/powerpoint/2010/main" val="443633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31750"/>
            <a:ext cx="9144000" cy="42825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5" name="Rectangle 2"/>
          <p:cNvSpPr>
            <a:spLocks noChangeArrowheads="1"/>
          </p:cNvSpPr>
          <p:nvPr/>
        </p:nvSpPr>
        <p:spPr bwMode="auto">
          <a:xfrm>
            <a:off x="-31750" y="4250845"/>
            <a:ext cx="9214202" cy="2895281"/>
          </a:xfrm>
          <a:prstGeom prst="rect">
            <a:avLst/>
          </a:prstGeom>
          <a:solidFill>
            <a:schemeClr val="accent6">
              <a:lumMod val="40000"/>
              <a:lumOff val="60000"/>
            </a:schemeClr>
          </a:solidFill>
          <a:ln>
            <a:noFill/>
          </a:ln>
        </p:spPr>
        <p:txBody>
          <a:bodyPr wrap="square" lIns="90000" tIns="46800" rIns="90000" bIns="46800">
            <a:spAutoFit/>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imes New Roman" pitchFamily="16" charset="0"/>
                <a:ea typeface="Microsoft YaHei"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itchFamily="16" charset="0"/>
                <a:ea typeface="Microsoft YaHei"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icrosoft YaHei"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6" charset="0"/>
                <a:ea typeface="Microsoft YaHei" charset="-122"/>
              </a:defRPr>
            </a:lvl9pPr>
          </a:lstStyle>
          <a:p>
            <a:pPr eaLnBrk="1" hangingPunct="1">
              <a:spcBef>
                <a:spcPct val="0"/>
              </a:spcBef>
              <a:buClrTx/>
              <a:buFontTx/>
              <a:buNone/>
            </a:pPr>
            <a:r>
              <a:rPr lang="es-ES" altLang="es-ES" sz="5400" b="1" i="1" dirty="0">
                <a:latin typeface="Britannic Bold" panose="020B0903060703020204" pitchFamily="34" charset="0"/>
              </a:rPr>
              <a:t>“</a:t>
            </a:r>
            <a:r>
              <a:rPr lang="es-ES" altLang="es-ES" sz="4800" b="1" i="1" dirty="0">
                <a:latin typeface="Britannic Bold" panose="020B0903060703020204" pitchFamily="34" charset="0"/>
              </a:rPr>
              <a:t>Las ideas se tienen, en las creencias se está, aunque no tengamos ni idea.” </a:t>
            </a:r>
            <a:r>
              <a:rPr lang="es-ES" altLang="es-ES" b="1" i="1" dirty="0">
                <a:latin typeface="Britannic Bold" panose="020B0903060703020204" pitchFamily="34" charset="0"/>
              </a:rPr>
              <a:t>Ortega y Gasset</a:t>
            </a:r>
          </a:p>
          <a:p>
            <a:pPr eaLnBrk="1" hangingPunct="1">
              <a:spcBef>
                <a:spcPct val="0"/>
              </a:spcBef>
              <a:buClrTx/>
              <a:buFontTx/>
              <a:buNone/>
            </a:pPr>
            <a:endParaRPr lang="es-ES" altLang="es-ES" b="1" i="1" dirty="0">
              <a:latin typeface="Britannic Bold" panose="020B0903060703020204" pitchFamily="34" charset="0"/>
            </a:endParaRPr>
          </a:p>
        </p:txBody>
      </p:sp>
    </p:spTree>
    <p:extLst>
      <p:ext uri="{BB962C8B-B14F-4D97-AF65-F5344CB8AC3E}">
        <p14:creationId xmlns:p14="http://schemas.microsoft.com/office/powerpoint/2010/main" val="6266603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0" y="0"/>
            <a:ext cx="9180513" cy="6899275"/>
          </a:xfrm>
          <a:prstGeom prst="rect">
            <a:avLst/>
          </a:prstGeom>
          <a:solidFill>
            <a:schemeClr val="accent6">
              <a:lumMod val="40000"/>
              <a:lumOff val="60000"/>
            </a:schemeClr>
          </a:solidFill>
          <a:ln>
            <a:noFill/>
          </a:ln>
          <a:effectLst/>
        </p:spPr>
        <p:txBody>
          <a:bodyPr lIns="90000" tIns="46800" rIns="90000" bIns="46800"/>
          <a:lstStyle>
            <a:lvl1pPr marL="342900" indent="-338138" eaLnBrk="0" hangingPunct="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Times New Roman" pitchFamily="16" charset="0"/>
                <a:ea typeface="SimSun" charset="-122"/>
              </a:defRPr>
            </a:lvl1pPr>
            <a:lvl2pPr eaLnBrk="0" hangingPunct="0">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Times New Roman" pitchFamily="16" charset="0"/>
                <a:ea typeface="SimSun" charset="-122"/>
              </a:defRPr>
            </a:lvl2pPr>
            <a:lvl3pPr eaLnBrk="0" hangingPunct="0">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Times New Roman" pitchFamily="16" charset="0"/>
                <a:ea typeface="SimSun" charset="-122"/>
              </a:defRPr>
            </a:lvl3pPr>
            <a:lvl4pPr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Times New Roman" pitchFamily="16" charset="0"/>
                <a:ea typeface="SimSun" charset="-122"/>
              </a:defRPr>
            </a:lvl4pPr>
            <a:lvl5pPr eaLnBrk="0" hangingPunct="0">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Times New Roman" pitchFamily="16" charset="0"/>
                <a:ea typeface="SimSun"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Times New Roman" pitchFamily="16" charset="0"/>
                <a:ea typeface="SimSun"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Times New Roman" pitchFamily="16" charset="0"/>
                <a:ea typeface="SimSun"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Times New Roman" pitchFamily="16" charset="0"/>
                <a:ea typeface="SimSun"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Times New Roman" pitchFamily="16" charset="0"/>
                <a:ea typeface="SimSun" charset="-122"/>
              </a:defRPr>
            </a:lvl9pPr>
          </a:lstStyle>
          <a:p>
            <a:pPr algn="ctr" eaLnBrk="1" hangingPunct="1">
              <a:spcBef>
                <a:spcPct val="0"/>
              </a:spcBef>
              <a:buClrTx/>
              <a:buFontTx/>
              <a:buNone/>
            </a:pPr>
            <a:endParaRPr lang="es-ES" altLang="es-ES" sz="5400" b="1" dirty="0">
              <a:solidFill>
                <a:srgbClr val="3333CC"/>
              </a:solidFill>
              <a:latin typeface="Tempus Sans ITC" pitchFamily="80" charset="0"/>
            </a:endParaRPr>
          </a:p>
          <a:p>
            <a:pPr algn="ctr" eaLnBrk="1" hangingPunct="1">
              <a:spcBef>
                <a:spcPct val="0"/>
              </a:spcBef>
              <a:buClrTx/>
              <a:buFontTx/>
              <a:buNone/>
            </a:pPr>
            <a:r>
              <a:rPr lang="es-ES" altLang="es-ES" sz="6000" b="1" i="1" dirty="0">
                <a:solidFill>
                  <a:schemeClr val="tx1"/>
                </a:solidFill>
                <a:latin typeface="Berlin Sans FB Demi" pitchFamily="32" charset="0"/>
                <a:ea typeface="+mn-ea"/>
              </a:rPr>
              <a:t>Solo se puede cambiar lo que se hace cuando se cambian las creencias y paradigmas en que se sustentan los actos</a:t>
            </a:r>
            <a:r>
              <a:rPr lang="es-ES" altLang="es-ES" sz="6000" b="1" dirty="0">
                <a:solidFill>
                  <a:srgbClr val="3333CC"/>
                </a:solidFill>
                <a:latin typeface="Tempus Sans ITC" pitchFamily="80" charset="0"/>
              </a:rPr>
              <a:t>.</a:t>
            </a:r>
          </a:p>
          <a:p>
            <a:pPr algn="ctr" eaLnBrk="1" hangingPunct="1">
              <a:buClrTx/>
              <a:buFontTx/>
              <a:buNone/>
            </a:pPr>
            <a:endParaRPr lang="es-ES" altLang="es-ES" b="1" i="1" dirty="0">
              <a:solidFill>
                <a:srgbClr val="CC0000"/>
              </a:solidFill>
            </a:endParaRPr>
          </a:p>
          <a:p>
            <a:pPr algn="ctr" eaLnBrk="1" hangingPunct="1">
              <a:buClrTx/>
              <a:buFontTx/>
              <a:buNone/>
            </a:pPr>
            <a:endParaRPr lang="es-ES" altLang="es-ES" b="1" i="1" dirty="0">
              <a:solidFill>
                <a:srgbClr val="CC0000"/>
              </a:solidFill>
            </a:endParaRPr>
          </a:p>
        </p:txBody>
      </p:sp>
    </p:spTree>
    <p:extLst>
      <p:ext uri="{BB962C8B-B14F-4D97-AF65-F5344CB8AC3E}">
        <p14:creationId xmlns:p14="http://schemas.microsoft.com/office/powerpoint/2010/main" val="41494785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Usuario\Desktop\pendiente\Congreso Cantabria\natural-thoughts-10020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6256"/>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259632" y="2170082"/>
            <a:ext cx="6965368" cy="1323439"/>
          </a:xfrm>
          <a:prstGeom prst="rect">
            <a:avLst/>
          </a:prstGeom>
          <a:noFill/>
        </p:spPr>
        <p:txBody>
          <a:bodyPr wrap="none" rtlCol="0">
            <a:spAutoFit/>
          </a:bodyPr>
          <a:lstStyle/>
          <a:p>
            <a:r>
              <a:rPr lang="es-ES" sz="4000" b="1" dirty="0">
                <a:solidFill>
                  <a:schemeClr val="accent2">
                    <a:lumMod val="75000"/>
                  </a:schemeClr>
                </a:solidFill>
                <a:latin typeface="Britannic Bold" panose="020B0903060703020204" pitchFamily="34" charset="0"/>
              </a:rPr>
              <a:t>¿¿¿CREENCIAS OBSOLETAS???</a:t>
            </a:r>
          </a:p>
          <a:p>
            <a:pPr algn="ctr"/>
            <a:r>
              <a:rPr lang="es-ES" sz="4000" b="1" dirty="0">
                <a:solidFill>
                  <a:schemeClr val="accent2">
                    <a:lumMod val="75000"/>
                  </a:schemeClr>
                </a:solidFill>
                <a:latin typeface="Britannic Bold" panose="020B0903060703020204" pitchFamily="34" charset="0"/>
              </a:rPr>
              <a:t>DESAPRENDER</a:t>
            </a:r>
          </a:p>
        </p:txBody>
      </p:sp>
    </p:spTree>
    <p:extLst>
      <p:ext uri="{BB962C8B-B14F-4D97-AF65-F5344CB8AC3E}">
        <p14:creationId xmlns:p14="http://schemas.microsoft.com/office/powerpoint/2010/main" val="818756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0" y="1"/>
            <a:ext cx="9179496" cy="6858000"/>
          </a:xfrm>
          <a:solidFill>
            <a:schemeClr val="accent6">
              <a:lumMod val="40000"/>
              <a:lumOff val="60000"/>
            </a:schemeClr>
          </a:solidFill>
        </p:spPr>
        <p:txBody>
          <a:bodyPr>
            <a:noAutofit/>
          </a:bodyPr>
          <a:lstStyle/>
          <a:p>
            <a:r>
              <a:rPr lang="es-ES" sz="3200" i="1" dirty="0">
                <a:latin typeface="Britannic Bold" panose="020B0903060703020204" pitchFamily="34" charset="0"/>
              </a:rPr>
              <a:t>«Ni el problema ni la pregunta son conocimientos, </a:t>
            </a:r>
            <a:br>
              <a:rPr lang="es-ES" sz="3200" i="1" dirty="0">
                <a:latin typeface="Britannic Bold" panose="020B0903060703020204" pitchFamily="34" charset="0"/>
              </a:rPr>
            </a:br>
            <a:r>
              <a:rPr lang="es-ES" sz="3200" i="1" dirty="0">
                <a:latin typeface="Britannic Bold" panose="020B0903060703020204" pitchFamily="34" charset="0"/>
              </a:rPr>
              <a:t> son reconocimientos de ignorancia, </a:t>
            </a:r>
            <a:br>
              <a:rPr lang="es-ES" sz="3200" i="1" dirty="0">
                <a:latin typeface="Britannic Bold" panose="020B0903060703020204" pitchFamily="34" charset="0"/>
              </a:rPr>
            </a:br>
            <a:r>
              <a:rPr lang="es-ES" sz="3200" i="1" dirty="0">
                <a:latin typeface="Britannic Bold" panose="020B0903060703020204" pitchFamily="34" charset="0"/>
              </a:rPr>
              <a:t>pero abren espacio al conocimiento, </a:t>
            </a:r>
            <a:br>
              <a:rPr lang="es-ES" sz="3200" i="1" dirty="0">
                <a:latin typeface="Britannic Bold" panose="020B0903060703020204" pitchFamily="34" charset="0"/>
              </a:rPr>
            </a:br>
            <a:r>
              <a:rPr lang="es-ES" sz="3200" i="1" dirty="0">
                <a:latin typeface="Britannic Bold" panose="020B0903060703020204" pitchFamily="34" charset="0"/>
              </a:rPr>
              <a:t>impulsando más allá de lo que sabe. </a:t>
            </a:r>
            <a:br>
              <a:rPr lang="es-ES" sz="3200" i="1" dirty="0">
                <a:latin typeface="Britannic Bold" panose="020B0903060703020204" pitchFamily="34" charset="0"/>
              </a:rPr>
            </a:br>
            <a:br>
              <a:rPr lang="es-ES" sz="3200" i="1" dirty="0">
                <a:latin typeface="Britannic Bold" panose="020B0903060703020204" pitchFamily="34" charset="0"/>
              </a:rPr>
            </a:br>
            <a:r>
              <a:rPr lang="es-ES" sz="3200" i="1" dirty="0">
                <a:latin typeface="Britannic Bold" panose="020B0903060703020204" pitchFamily="34" charset="0"/>
              </a:rPr>
              <a:t>La inteligencia no es, por tanto, la capacidad para resolver problemas, sino, sobre todo, la capacidad para plantear problemas.» </a:t>
            </a:r>
            <a:br>
              <a:rPr lang="es-ES" sz="3200" i="1" dirty="0">
                <a:latin typeface="Britannic Bold" panose="020B0903060703020204" pitchFamily="34" charset="0"/>
              </a:rPr>
            </a:br>
            <a:r>
              <a:rPr lang="es-ES" sz="3200" i="1" dirty="0">
                <a:latin typeface="Britannic Bold" panose="020B0903060703020204" pitchFamily="34" charset="0"/>
              </a:rPr>
              <a:t>José A. Marina.</a:t>
            </a:r>
          </a:p>
        </p:txBody>
      </p:sp>
    </p:spTree>
    <p:extLst>
      <p:ext uri="{BB962C8B-B14F-4D97-AF65-F5344CB8AC3E}">
        <p14:creationId xmlns:p14="http://schemas.microsoft.com/office/powerpoint/2010/main" val="1306656166"/>
      </p:ext>
    </p:extLst>
  </p:cSld>
  <p:clrMapOvr>
    <a:masterClrMapping/>
  </p:clrMapOvr>
  <p:transition spd="slow">
    <p:fade/>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1761</TotalTime>
  <Words>655</Words>
  <Application>Microsoft Office PowerPoint</Application>
  <PresentationFormat>Presentación en pantalla (4:3)</PresentationFormat>
  <Paragraphs>117</Paragraphs>
  <Slides>31</Slides>
  <Notes>8</Notes>
  <HiddenSlides>0</HiddenSlides>
  <MMClips>0</MMClips>
  <ScaleCrop>false</ScaleCrop>
  <HeadingPairs>
    <vt:vector size="8" baseType="variant">
      <vt:variant>
        <vt:lpstr>Fuentes usadas</vt:lpstr>
      </vt:variant>
      <vt:variant>
        <vt:i4>13</vt:i4>
      </vt: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46" baseType="lpstr">
      <vt:lpstr>Arial</vt:lpstr>
      <vt:lpstr>Berlin Sans FB</vt:lpstr>
      <vt:lpstr>Berlin Sans FB Demi</vt:lpstr>
      <vt:lpstr>Britannic Bold</vt:lpstr>
      <vt:lpstr>Calibri</vt:lpstr>
      <vt:lpstr>DIN Alternate</vt:lpstr>
      <vt:lpstr>DIN Condensed</vt:lpstr>
      <vt:lpstr>Helvetica</vt:lpstr>
      <vt:lpstr>Iowan Old Style Roman</vt:lpstr>
      <vt:lpstr>Tahoma</vt:lpstr>
      <vt:lpstr>Tempus Sans ITC</vt:lpstr>
      <vt:lpstr>Times New Roman</vt:lpstr>
      <vt:lpstr>Zapf Dingbats</vt:lpstr>
      <vt:lpstr>Tema de Office</vt:lpstr>
      <vt:lpstr>Presentación</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«Ni el problema ni la pregunta son conocimientos,   son reconocimientos de ignorancia,  pero abren espacio al conocimiento,  impulsando más allá de lo que sabe.   La inteligencia no es, por tanto, la capacidad para resolver problemas, sino, sobre todo, la capacidad para plantear problemas.»  José A. Marina.</vt:lpstr>
      <vt:lpstr>Presentación de PowerPoint</vt:lpstr>
      <vt:lpstr>TODA UNA VIDA Y…..</vt:lpstr>
      <vt:lpstr>Presentación de PowerPoint</vt:lpstr>
      <vt:lpstr>1º SER: Empieza por dentro</vt:lpstr>
      <vt:lpstr>Presentación de PowerPoint</vt:lpstr>
      <vt:lpstr>Presentación de PowerPoint</vt:lpstr>
      <vt:lpstr>Presentación de PowerPoint</vt:lpstr>
      <vt:lpstr>Presentación de PowerPoint</vt:lpstr>
      <vt:lpstr>Presentación de PowerPoint</vt:lpstr>
      <vt:lpstr>¿QUÉ HEMOS APRENDIDO?</vt:lpstr>
      <vt:lpstr>Presentación de PowerPoint</vt:lpstr>
      <vt:lpstr>Presentación de PowerPoint</vt:lpstr>
      <vt:lpstr>Presentación de PowerPoint</vt:lpstr>
      <vt:lpstr>Presentación de PowerPoint</vt:lpstr>
      <vt:lpstr>Presentación de PowerPoint</vt:lpstr>
      <vt:lpstr>Presentación de PowerPoint</vt:lpstr>
      <vt:lpstr>Ética del cuidado: Carol Gilligan</vt:lpstr>
      <vt:lpstr>Presentación de PowerPoint</vt:lpstr>
      <vt:lpstr>Presentación de PowerPoint</vt:lpstr>
      <vt:lpstr>Presentación de PowerPoint</vt:lpstr>
      <vt:lpstr>Presentación de PowerPoint</vt:lpstr>
      <vt:lpstr>¡¡¡eskerrik asko!!! nzaitegi@gmail.com</vt:lpstr>
    </vt:vector>
  </TitlesOfParts>
  <Company>EJIE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Zaitegi De Miguel, Nelida</dc:creator>
  <cp:lastModifiedBy>Miren</cp:lastModifiedBy>
  <cp:revision>139</cp:revision>
  <cp:lastPrinted>2019-05-08T17:08:52Z</cp:lastPrinted>
  <dcterms:created xsi:type="dcterms:W3CDTF">2019-05-08T09:58:45Z</dcterms:created>
  <dcterms:modified xsi:type="dcterms:W3CDTF">2021-07-19T10:18:04Z</dcterms:modified>
</cp:coreProperties>
</file>